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</p:sldMasterIdLst>
  <p:notesMasterIdLst>
    <p:notesMasterId r:id="rId34"/>
  </p:notesMasterIdLst>
  <p:handoutMasterIdLst>
    <p:handoutMasterId r:id="rId35"/>
  </p:handoutMasterIdLst>
  <p:sldIdLst>
    <p:sldId id="2528" r:id="rId2"/>
    <p:sldId id="2597" r:id="rId3"/>
    <p:sldId id="2598" r:id="rId4"/>
    <p:sldId id="2599" r:id="rId5"/>
    <p:sldId id="2601" r:id="rId6"/>
    <p:sldId id="2602" r:id="rId7"/>
    <p:sldId id="2603" r:id="rId8"/>
    <p:sldId id="2600" r:id="rId9"/>
    <p:sldId id="2604" r:id="rId10"/>
    <p:sldId id="2606" r:id="rId11"/>
    <p:sldId id="2607" r:id="rId12"/>
    <p:sldId id="2608" r:id="rId13"/>
    <p:sldId id="2619" r:id="rId14"/>
    <p:sldId id="2609" r:id="rId15"/>
    <p:sldId id="2605" r:id="rId16"/>
    <p:sldId id="2610" r:id="rId17"/>
    <p:sldId id="2611" r:id="rId18"/>
    <p:sldId id="2612" r:id="rId19"/>
    <p:sldId id="2613" r:id="rId20"/>
    <p:sldId id="2614" r:id="rId21"/>
    <p:sldId id="2615" r:id="rId22"/>
    <p:sldId id="2616" r:id="rId23"/>
    <p:sldId id="2617" r:id="rId24"/>
    <p:sldId id="2618" r:id="rId25"/>
    <p:sldId id="2627" r:id="rId26"/>
    <p:sldId id="2622" r:id="rId27"/>
    <p:sldId id="2620" r:id="rId28"/>
    <p:sldId id="2623" r:id="rId29"/>
    <p:sldId id="2624" r:id="rId30"/>
    <p:sldId id="2628" r:id="rId31"/>
    <p:sldId id="309" r:id="rId32"/>
    <p:sldId id="310" r:id="rId33"/>
  </p:sldIdLst>
  <p:sldSz cx="12858750" cy="7232650"/>
  <p:notesSz cx="6858000" cy="9144000"/>
  <p:custDataLst>
    <p:tags r:id="rId3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638" indent="-554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497" userDrawn="1">
          <p15:clr>
            <a:srgbClr val="A4A3A4"/>
          </p15:clr>
        </p15:guide>
        <p15:guide id="7" pos="69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B26"/>
    <a:srgbClr val="000000"/>
    <a:srgbClr val="2DDE45"/>
    <a:srgbClr val="FFFFFF"/>
    <a:srgbClr val="66CCFF"/>
    <a:srgbClr val="27B23C"/>
    <a:srgbClr val="134B28"/>
    <a:srgbClr val="63BC6F"/>
    <a:srgbClr val="C00000"/>
    <a:srgbClr val="A0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5262" autoAdjust="0"/>
  </p:normalViewPr>
  <p:slideViewPr>
    <p:cSldViewPr>
      <p:cViewPr varScale="1">
        <p:scale>
          <a:sx n="71" d="100"/>
          <a:sy n="71" d="100"/>
        </p:scale>
        <p:origin x="53" y="696"/>
      </p:cViewPr>
      <p:guideLst>
        <p:guide orient="horz" pos="328"/>
        <p:guide pos="4050"/>
        <p:guide pos="557"/>
        <p:guide orient="horz" pos="4183"/>
        <p:guide pos="7497"/>
        <p:guide pos="6908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96"/>
    </p:cViewPr>
  </p:sorterViewPr>
  <p:notesViewPr>
    <p:cSldViewPr>
      <p:cViewPr varScale="1">
        <p:scale>
          <a:sx n="65" d="100"/>
          <a:sy n="65" d="100"/>
        </p:scale>
        <p:origin x="27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0DBF-D010-4114-9DE3-41E342A27C18}" type="datetimeFigureOut">
              <a:rPr lang="zh-CN" altLang="en-US" smtClean="0"/>
              <a:pPr/>
              <a:t>2019-12-16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D107-4CC9-43CA-8CA8-36E1DF70D5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6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  <a:pPr>
                <a:defRPr/>
              </a:pPr>
              <a:t>2019-12-16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93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92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88" algn="l" defTabSz="91419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F5570-FE69-4FDF-99DA-8CDE436443C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zh-CN" altLang="en-US"/>
          </a:p>
        </p:txBody>
      </p:sp>
      <p:sp>
        <p:nvSpPr>
          <p:cNvPr id="21508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fld id="{58BAE70A-B488-43EA-A8E5-4D5F28739DA7}" type="slidenum">
              <a:rPr kumimoji="1" lang="zh-CN" altLang="en-US">
                <a:ea typeface="宋体" charset="-122"/>
              </a:rPr>
              <a:pPr>
                <a:buFont typeface="Arial" charset="0"/>
                <a:buNone/>
              </a:pPr>
              <a:t>31</a:t>
            </a:fld>
            <a:endParaRPr kumimoji="1" lang="zh-CN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84390" tIns="42195" rIns="84390" bIns="42195"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923" y="8685878"/>
            <a:ext cx="2971544" cy="456704"/>
          </a:xfrm>
          <a:prstGeom prst="rect">
            <a:avLst/>
          </a:prstGeom>
        </p:spPr>
        <p:txBody>
          <a:bodyPr lIns="84390" tIns="42195" rIns="84390" bIns="42195"/>
          <a:lstStyle/>
          <a:p>
            <a:fld id="{440FDE7A-2E95-464B-9EEF-8F2895BF1D42}" type="slidenum">
              <a:rPr kumimoji="1" lang="zh-CN" altLang="en-US" smtClean="0"/>
              <a:t>32</a:t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91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</p:spPr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2019-12-16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</p:spPr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51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9D00590A-FDBC-4FE3-9050-44A2B4D00F7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21" y="242887"/>
            <a:ext cx="2270235" cy="591723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23DC9EC1-E798-46E1-916E-CBB8AB6069C1}"/>
              </a:ext>
            </a:extLst>
          </p:cNvPr>
          <p:cNvSpPr txBox="1"/>
          <p:nvPr userDrawn="1"/>
        </p:nvSpPr>
        <p:spPr>
          <a:xfrm>
            <a:off x="529218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重庆双全科技有限公司     咨询电话：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023-68629655   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DF69230-27B6-4F42-A588-30C19950E069}"/>
              </a:ext>
            </a:extLst>
          </p:cNvPr>
          <p:cNvSpPr/>
          <p:nvPr userDrawn="1"/>
        </p:nvSpPr>
        <p:spPr>
          <a:xfrm>
            <a:off x="657551" y="7007686"/>
            <a:ext cx="480369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430EE97-A6CB-423A-9290-ACC6FF69C08D}"/>
              </a:ext>
            </a:extLst>
          </p:cNvPr>
          <p:cNvSpPr txBox="1"/>
          <p:nvPr userDrawn="1"/>
        </p:nvSpPr>
        <p:spPr>
          <a:xfrm>
            <a:off x="7225853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官网：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www.cqgrasp.com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B40DAA4-FB4A-4D20-8E86-2853A7B37591}"/>
              </a:ext>
            </a:extLst>
          </p:cNvPr>
          <p:cNvSpPr txBox="1"/>
          <p:nvPr userDrawn="1"/>
        </p:nvSpPr>
        <p:spPr>
          <a:xfrm>
            <a:off x="529218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重庆双全科技有限公司     咨询电话：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023-68629655   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CC075D9-91B6-4B1F-B1DE-60822ABB6323}"/>
              </a:ext>
            </a:extLst>
          </p:cNvPr>
          <p:cNvSpPr/>
          <p:nvPr userDrawn="1"/>
        </p:nvSpPr>
        <p:spPr>
          <a:xfrm>
            <a:off x="657551" y="7007686"/>
            <a:ext cx="480369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A08FA31-8317-42DB-A963-55977A852174}"/>
              </a:ext>
            </a:extLst>
          </p:cNvPr>
          <p:cNvSpPr txBox="1"/>
          <p:nvPr userDrawn="1"/>
        </p:nvSpPr>
        <p:spPr>
          <a:xfrm>
            <a:off x="7225853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官网：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www.cqgrasp.com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5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858750" cy="45306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0" y="4530684"/>
            <a:ext cx="12858395" cy="27019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259"/>
          <p:cNvSpPr>
            <a:spLocks noChangeArrowheads="1"/>
          </p:cNvSpPr>
          <p:nvPr/>
        </p:nvSpPr>
        <p:spPr bwMode="auto">
          <a:xfrm>
            <a:off x="3219450" y="2760238"/>
            <a:ext cx="6419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3600" cap="all" dirty="0">
                <a:solidFill>
                  <a:schemeClr val="accent1"/>
                </a:solidFill>
                <a:cs typeface="Arial" panose="020B0604020202020204" pitchFamily="34" charset="0"/>
              </a:rPr>
              <a:t>辉煌系列产品年结存</a:t>
            </a:r>
          </a:p>
        </p:txBody>
      </p:sp>
      <p:sp>
        <p:nvSpPr>
          <p:cNvPr id="8" name="矩形 259"/>
          <p:cNvSpPr>
            <a:spLocks noChangeArrowheads="1"/>
          </p:cNvSpPr>
          <p:nvPr/>
        </p:nvSpPr>
        <p:spPr bwMode="auto">
          <a:xfrm>
            <a:off x="4989215" y="1384353"/>
            <a:ext cx="288031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9600" b="1" cap="all" dirty="0">
                <a:solidFill>
                  <a:schemeClr val="accent1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2019</a:t>
            </a:r>
            <a:endParaRPr lang="zh-CN" altLang="en-US" sz="9600" b="1" cap="all" dirty="0">
              <a:solidFill>
                <a:schemeClr val="accent1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259"/>
          <p:cNvSpPr>
            <a:spLocks noChangeArrowheads="1"/>
          </p:cNvSpPr>
          <p:nvPr/>
        </p:nvSpPr>
        <p:spPr bwMode="auto">
          <a:xfrm>
            <a:off x="3219450" y="5758556"/>
            <a:ext cx="64198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1600">
                <a:solidFill>
                  <a:schemeClr val="bg1"/>
                </a:solidFill>
                <a:cs typeface="Arial" panose="020B0604020202020204" pitchFamily="34" charset="0"/>
              </a:rPr>
              <a:t>管家婆</a:t>
            </a:r>
            <a:r>
              <a:rPr lang="zh-CN" alt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软件重庆总代理</a:t>
            </a:r>
          </a:p>
        </p:txBody>
      </p:sp>
      <p:sp>
        <p:nvSpPr>
          <p:cNvPr id="2" name="矩形 1"/>
          <p:cNvSpPr/>
          <p:nvPr/>
        </p:nvSpPr>
        <p:spPr>
          <a:xfrm>
            <a:off x="2593635" y="1004719"/>
            <a:ext cx="7671481" cy="28548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Picture 7" descr="G:\桌面\邀请函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40" y="4530684"/>
            <a:ext cx="1717010" cy="87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708241D6-3719-4B8C-9AD6-9D52D21263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1" y="4871541"/>
            <a:ext cx="2583666" cy="673417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8C5444FD-4E70-43AE-861E-8CB9871F4321}"/>
              </a:ext>
            </a:extLst>
          </p:cNvPr>
          <p:cNvSpPr txBox="1"/>
          <p:nvPr/>
        </p:nvSpPr>
        <p:spPr>
          <a:xfrm>
            <a:off x="529218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重庆双全科技有限公司     咨询电话：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023-68629655   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F05F852-2EF8-4DC0-B6F1-2FA5A9A0F6CA}"/>
              </a:ext>
            </a:extLst>
          </p:cNvPr>
          <p:cNvSpPr/>
          <p:nvPr/>
        </p:nvSpPr>
        <p:spPr>
          <a:xfrm>
            <a:off x="657551" y="7007686"/>
            <a:ext cx="480369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25EC8FD-7CCF-4CB7-B27D-6FE0E9DC112D}"/>
              </a:ext>
            </a:extLst>
          </p:cNvPr>
          <p:cNvSpPr txBox="1"/>
          <p:nvPr/>
        </p:nvSpPr>
        <p:spPr>
          <a:xfrm>
            <a:off x="7225853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官网：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www.cqgrasp.com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50B78B2-070F-4FBF-AC9F-5C424564C2E6}"/>
              </a:ext>
            </a:extLst>
          </p:cNvPr>
          <p:cNvSpPr txBox="1"/>
          <p:nvPr/>
        </p:nvSpPr>
        <p:spPr>
          <a:xfrm>
            <a:off x="529218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重庆双全科技有限公司     咨询电话：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023-68629655   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DDDCAE6-9856-4D5D-AB68-3C38F391C99D}"/>
              </a:ext>
            </a:extLst>
          </p:cNvPr>
          <p:cNvSpPr/>
          <p:nvPr/>
        </p:nvSpPr>
        <p:spPr>
          <a:xfrm>
            <a:off x="657551" y="7007686"/>
            <a:ext cx="480369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5D89232-6268-48B7-84EB-5206751E479C}"/>
              </a:ext>
            </a:extLst>
          </p:cNvPr>
          <p:cNvSpPr txBox="1"/>
          <p:nvPr/>
        </p:nvSpPr>
        <p:spPr>
          <a:xfrm>
            <a:off x="7225853" y="6557183"/>
            <a:ext cx="4580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官网：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www.cqgrasp.com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3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:dissolve/>
      </p:transition>
    </mc:Choice>
    <mc:Fallback xmlns=""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5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5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5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9" grpId="0"/>
      <p:bldP spid="9" grpId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676847" y="2852738"/>
            <a:ext cx="388937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3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华文细黑" pitchFamily="2" charset="-122"/>
                <a:ea typeface="华文细黑" pitchFamily="2" charset="-122"/>
              </a:rPr>
              <a:t>“</a:t>
            </a: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系统维护”</a:t>
            </a:r>
            <a:r>
              <a:rPr kumimoji="0" lang="en-US" altLang="zh-CN" sz="2000" b="1" dirty="0">
                <a:latin typeface="华文细黑" pitchFamily="2" charset="-122"/>
                <a:ea typeface="华文细黑" pitchFamily="2" charset="-122"/>
              </a:rPr>
              <a:t>-&gt;“</a:t>
            </a: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数据备份”</a:t>
            </a:r>
          </a:p>
          <a:p>
            <a:pPr>
              <a:spcBef>
                <a:spcPct val="20000"/>
              </a:spcBef>
              <a:buClr>
                <a:schemeClr val="accent3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800" b="1" dirty="0">
              <a:latin typeface="华文细黑" pitchFamily="2" charset="-122"/>
              <a:ea typeface="华文细黑" pitchFamily="2" charset="-122"/>
            </a:endParaRPr>
          </a:p>
          <a:p>
            <a:pPr>
              <a:spcBef>
                <a:spcPct val="20000"/>
              </a:spcBef>
              <a:buClr>
                <a:schemeClr val="accent3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  录入备份文件名</a:t>
            </a:r>
          </a:p>
          <a:p>
            <a:pPr>
              <a:spcBef>
                <a:spcPct val="20000"/>
              </a:spcBef>
              <a:buClr>
                <a:schemeClr val="accent3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800" b="1" dirty="0">
              <a:latin typeface="华文细黑" pitchFamily="2" charset="-122"/>
              <a:ea typeface="华文细黑" pitchFamily="2" charset="-122"/>
            </a:endParaRPr>
          </a:p>
          <a:p>
            <a:pPr>
              <a:spcBef>
                <a:spcPct val="20000"/>
              </a:spcBef>
              <a:buClr>
                <a:schemeClr val="accent3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  点击“确定”</a:t>
            </a:r>
            <a:endParaRPr lang="zh-CN" altLang="en-US" sz="2000" b="1" dirty="0">
              <a:latin typeface="华文细黑" pitchFamily="2" charset="-122"/>
              <a:ea typeface="华文细黑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93687" y="878434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08000" y="170409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2.1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数据备份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5238" y="1240061"/>
            <a:ext cx="6688435" cy="504056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446" y="980360"/>
            <a:ext cx="7690321" cy="58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09095" y="4624437"/>
            <a:ext cx="4225894" cy="222277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7509495" y="4768453"/>
            <a:ext cx="2071687" cy="714375"/>
          </a:xfrm>
          <a:prstGeom prst="wedgeRoundRectCallout">
            <a:avLst>
              <a:gd name="adj1" fmla="val -102379"/>
              <a:gd name="adj2" fmla="val 9245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安装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sql</a:t>
            </a: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时创建，可为空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789415" y="6352629"/>
            <a:ext cx="1785937" cy="714375"/>
          </a:xfrm>
          <a:prstGeom prst="wedgeRoundRectCallout">
            <a:avLst>
              <a:gd name="adj1" fmla="val -61772"/>
              <a:gd name="adj2" fmla="val -120177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帐套名称，自己命名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 rot="1575823">
            <a:off x="2036887" y="5809559"/>
            <a:ext cx="2627313" cy="857250"/>
          </a:xfrm>
          <a:prstGeom prst="wedgeRoundRectCallout">
            <a:avLst>
              <a:gd name="adj1" fmla="val 65356"/>
              <a:gd name="adj2" fmla="val -106149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数据库名称，自己命名，必须以字母开头，不能用汉字、特殊符号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165695" y="921097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37133" y="213072"/>
            <a:ext cx="67865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2.2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验证备份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建新帐套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594320" y="1939528"/>
            <a:ext cx="335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  进入新帐套</a:t>
            </a:r>
            <a:endParaRPr kumimoji="0"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选择“从服务器恢复”</a:t>
            </a:r>
            <a:endParaRPr kumimoji="0" lang="zh-CN" altLang="en-US" sz="8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  双击</a:t>
            </a:r>
            <a:r>
              <a:rPr kumimoji="0" lang="en-US" altLang="zh-CN" sz="2000" dirty="0">
                <a:latin typeface="微软雅黑" pitchFamily="34" charset="-122"/>
                <a:ea typeface="微软雅黑" pitchFamily="34" charset="-122"/>
              </a:rPr>
              <a:t>2.1</a:t>
            </a: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的备份文件</a:t>
            </a:r>
            <a:endParaRPr kumimoji="0" lang="zh-CN" altLang="en-US" sz="8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  点击“服务器恢复”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37133" y="159941"/>
            <a:ext cx="67865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2.2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验证备份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恢复数据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8"/>
          <p:cNvSpPr>
            <a:spLocks noChangeArrowheads="1"/>
          </p:cNvSpPr>
          <p:nvPr/>
        </p:nvSpPr>
        <p:spPr bwMode="auto">
          <a:xfrm>
            <a:off x="1172791" y="6568653"/>
            <a:ext cx="6786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kumimoji="0" lang="zh-CN" altLang="en-US" sz="20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注意：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恢复后进入新帐套检查数据是否正确！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1826" y="952029"/>
            <a:ext cx="6166502" cy="54006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32991" y="2363391"/>
            <a:ext cx="3889375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系统维护 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-&gt;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年结存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选择“系统不使用多年账”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点击“年结存”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7703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09141" y="159941"/>
            <a:ext cx="378618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2.3.1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年结存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5723" y="952029"/>
            <a:ext cx="6298108" cy="588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17971" y="1931591"/>
            <a:ext cx="5141119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系统不使用多年账下可指定日期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同需满足商品成本算法为移动加权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指定日期年结后，指定日期之后的单据将保留</a:t>
            </a: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其他操作相同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7703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09141" y="159941"/>
            <a:ext cx="5508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2.3.2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指定日期年结存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1343" y="1024037"/>
            <a:ext cx="5619229" cy="587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477047" y="2080890"/>
            <a:ext cx="51244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基本信息删除、调整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期初数据调整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“系统维护－系统管理－用户配置”调整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800" b="1" dirty="0">
              <a:latin typeface="宋体" pitchFamily="2" charset="-122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en-US" altLang="zh-CN" sz="800" b="1" dirty="0">
              <a:latin typeface="宋体" pitchFamily="2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620715" y="4479652"/>
            <a:ext cx="6769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注意：不是必须步骤，根据实际情况决定</a:t>
            </a:r>
          </a:p>
        </p:txBody>
      </p:sp>
      <p:pic>
        <p:nvPicPr>
          <p:cNvPr id="5" name="Picture 5" descr="excl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1578" y="4479652"/>
            <a:ext cx="647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237133" y="159941"/>
            <a:ext cx="50720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2.4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相关信息调整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52599" y="2420937"/>
            <a:ext cx="6476975" cy="239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宋体" pitchFamily="2" charset="-122"/>
              </a:rPr>
              <a:t>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基本信息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-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期初建账－期初资产负债表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核对库存数据、往来数据、 现金银行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……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en-US" altLang="zh-CN" sz="800" b="1" dirty="0">
              <a:latin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1438" y="649288"/>
            <a:ext cx="378618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2.5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检查数据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9615" y="3757773"/>
            <a:ext cx="4269135" cy="3474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37828" y="1489174"/>
            <a:ext cx="38893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宋体" pitchFamily="2" charset="-122"/>
              </a:rPr>
              <a:t>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基本信息 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-&gt;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期初建账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…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开账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点击“开账”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7703" y="917674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09141" y="209649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2.6  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开账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6704" y="2320182"/>
            <a:ext cx="6075040" cy="439248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892871" y="2013565"/>
            <a:ext cx="97210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年结存后数据被清空，那要查询上一年的数据怎么办？</a:t>
            </a:r>
            <a:endParaRPr lang="zh-CN" altLang="zh-CN" sz="28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50120" y="3357563"/>
            <a:ext cx="751036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新建帐套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进入新帐套，恢复年结存前数据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在新帐套中进行数据查询和打印</a:t>
            </a: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可参考年结存步骤</a:t>
            </a:r>
            <a:r>
              <a:rPr kumimoji="0"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2.2</a:t>
            </a:r>
            <a:r>
              <a:rPr kumimoji="0"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验证备份</a:t>
            </a: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0" y="1357313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71438" y="649288"/>
            <a:ext cx="33813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36887" y="2412082"/>
            <a:ext cx="936104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华文细黑" pitchFamily="2" charset="-122"/>
                <a:ea typeface="华文细黑" pitchFamily="2" charset="-122"/>
              </a:rPr>
              <a:t> 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删除商品信息时检查：</a:t>
            </a:r>
            <a:r>
              <a:rPr kumimoji="0" lang="zh-CN" altLang="en-US" sz="2000" dirty="0">
                <a:latin typeface="华文细黑" pitchFamily="2" charset="-122"/>
                <a:ea typeface="华文细黑" pitchFamily="2" charset="-122"/>
              </a:rPr>
              <a:t>期初库存数量为</a:t>
            </a:r>
            <a:r>
              <a:rPr kumimoji="0" lang="en-US" altLang="zh-CN" sz="2000" dirty="0">
                <a:latin typeface="华文细黑" pitchFamily="2" charset="-122"/>
                <a:ea typeface="华文细黑" pitchFamily="2" charset="-122"/>
              </a:rPr>
              <a:t>0</a:t>
            </a:r>
            <a:r>
              <a:rPr kumimoji="0" lang="zh-CN" altLang="en-US" sz="2000" dirty="0">
                <a:latin typeface="华文细黑" pitchFamily="2" charset="-122"/>
                <a:ea typeface="华文细黑" pitchFamily="2" charset="-122"/>
              </a:rPr>
              <a:t>、期初库存金额为</a:t>
            </a:r>
            <a:r>
              <a:rPr kumimoji="0" lang="en-US" altLang="zh-CN" sz="2000" dirty="0">
                <a:latin typeface="华文细黑" pitchFamily="2" charset="-122"/>
                <a:ea typeface="华文细黑" pitchFamily="2" charset="-122"/>
              </a:rPr>
              <a:t>0</a:t>
            </a:r>
            <a:r>
              <a:rPr kumimoji="0" lang="zh-CN" altLang="en-US" sz="2000" dirty="0">
                <a:latin typeface="华文细黑" pitchFamily="2" charset="-122"/>
                <a:ea typeface="华文细黑" pitchFamily="2" charset="-122"/>
              </a:rPr>
              <a:t>、没有任何关联的草稿、订单、价格跟踪、期初委托受托、借进进出、生产模板、库存上下限报警中都没有该信息再删除。</a:t>
            </a:r>
            <a:endParaRPr kumimoji="0"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 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删除往来单位时检查：</a:t>
            </a:r>
            <a:r>
              <a:rPr kumimoji="0" lang="zh-CN" altLang="en-US" sz="2000" dirty="0">
                <a:latin typeface="华文细黑" pitchFamily="2" charset="-122"/>
                <a:ea typeface="华文细黑" pitchFamily="2" charset="-122"/>
              </a:rPr>
              <a:t>期初应收应付为</a:t>
            </a:r>
            <a:r>
              <a:rPr kumimoji="0" lang="en-US" altLang="zh-CN" sz="2000" dirty="0">
                <a:latin typeface="华文细黑" pitchFamily="2" charset="-122"/>
                <a:ea typeface="华文细黑" pitchFamily="2" charset="-122"/>
              </a:rPr>
              <a:t>0</a:t>
            </a:r>
            <a:r>
              <a:rPr kumimoji="0" lang="zh-CN" altLang="en-US" sz="2000" dirty="0">
                <a:latin typeface="华文细黑" pitchFamily="2" charset="-122"/>
                <a:ea typeface="华文细黑" pitchFamily="2" charset="-122"/>
              </a:rPr>
              <a:t>、没有任何关联的草稿、订单、价格跟踪、期初委托受托、借进进出、会员管理、应收应付报警中都没有该信息再删除。</a:t>
            </a:r>
            <a:endParaRPr kumimoji="0"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kumimoji="0" lang="zh-CN" altLang="en-US" sz="2000" b="1" dirty="0">
                <a:latin typeface="华文细黑" pitchFamily="2" charset="-122"/>
                <a:ea typeface="华文细黑" pitchFamily="2" charset="-122"/>
              </a:rPr>
              <a:t> </a:t>
            </a:r>
            <a:endParaRPr kumimoji="0" lang="en-US" altLang="zh-CN" sz="2000" b="1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036887" y="1561182"/>
            <a:ext cx="69834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选择不使用多年账年结存后，不能删除基本信息。</a:t>
            </a:r>
            <a:endParaRPr lang="zh-CN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37133" y="159941"/>
            <a:ext cx="33813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530196" y="-8363"/>
            <a:ext cx="2797555" cy="1312125"/>
          </a:xfrm>
          <a:custGeom>
            <a:avLst/>
            <a:gdLst>
              <a:gd name="connsiteX0" fmla="*/ 0 w 4962928"/>
              <a:gd name="connsiteY0" fmla="*/ 0 h 2481464"/>
              <a:gd name="connsiteX1" fmla="*/ 4962928 w 4962928"/>
              <a:gd name="connsiteY1" fmla="*/ 0 h 2481464"/>
              <a:gd name="connsiteX2" fmla="*/ 2481464 w 4962928"/>
              <a:gd name="connsiteY2" fmla="*/ 2481464 h 248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62928" h="2481464">
                <a:moveTo>
                  <a:pt x="0" y="0"/>
                </a:moveTo>
                <a:lnTo>
                  <a:pt x="4962928" y="0"/>
                </a:lnTo>
                <a:lnTo>
                  <a:pt x="2481464" y="248146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3549055" y="1816125"/>
            <a:ext cx="5901718" cy="722794"/>
            <a:chOff x="3039590" y="2035406"/>
            <a:chExt cx="5901718" cy="722794"/>
          </a:xfrm>
        </p:grpSpPr>
        <p:sp>
          <p:nvSpPr>
            <p:cNvPr id="10" name="矩形 9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任意多边形 14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文本框 23"/>
            <p:cNvSpPr txBox="1"/>
            <p:nvPr/>
          </p:nvSpPr>
          <p:spPr>
            <a:xfrm>
              <a:off x="4319400" y="2134562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年结存</a:t>
              </a:r>
            </a:p>
          </p:txBody>
        </p:sp>
        <p:sp>
          <p:nvSpPr>
            <p:cNvPr id="17" name="文本框 29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549055" y="2951505"/>
            <a:ext cx="5901718" cy="722794"/>
            <a:chOff x="3039590" y="2035406"/>
            <a:chExt cx="5901718" cy="722794"/>
          </a:xfrm>
        </p:grpSpPr>
        <p:sp>
          <p:nvSpPr>
            <p:cNvPr id="19" name="矩形 18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文本框 42"/>
            <p:cNvSpPr txBox="1"/>
            <p:nvPr/>
          </p:nvSpPr>
          <p:spPr>
            <a:xfrm>
              <a:off x="4319400" y="2134562"/>
              <a:ext cx="34932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SQL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版本不使用跨年账年结存</a:t>
              </a:r>
            </a:p>
          </p:txBody>
        </p:sp>
        <p:sp>
          <p:nvSpPr>
            <p:cNvPr id="24" name="文本框 43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549055" y="4086885"/>
            <a:ext cx="5901718" cy="722794"/>
            <a:chOff x="3039590" y="2035406"/>
            <a:chExt cx="5901718" cy="722794"/>
          </a:xfrm>
        </p:grpSpPr>
        <p:sp>
          <p:nvSpPr>
            <p:cNvPr id="27" name="矩形 26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文本框 49"/>
            <p:cNvSpPr txBox="1"/>
            <p:nvPr/>
          </p:nvSpPr>
          <p:spPr>
            <a:xfrm>
              <a:off x="4319400" y="2134562"/>
              <a:ext cx="3236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SQL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版本使用跨年账年结存</a:t>
              </a:r>
            </a:p>
          </p:txBody>
        </p:sp>
        <p:sp>
          <p:nvSpPr>
            <p:cNvPr id="35" name="文本框 50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49255" y="15123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554464" y="5197244"/>
            <a:ext cx="5901718" cy="722794"/>
            <a:chOff x="3039590" y="2035406"/>
            <a:chExt cx="5901718" cy="722794"/>
          </a:xfrm>
        </p:grpSpPr>
        <p:sp>
          <p:nvSpPr>
            <p:cNvPr id="38" name="矩形 37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任意多边形 40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文本框 49"/>
            <p:cNvSpPr txBox="1"/>
            <p:nvPr/>
          </p:nvSpPr>
          <p:spPr>
            <a:xfrm>
              <a:off x="4319400" y="2134562"/>
              <a:ext cx="23807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普及版、</a:t>
              </a:r>
              <a:r>
                <a:rPr lang="en-US" altLang="zh-CN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7.2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年结存</a:t>
              </a:r>
            </a:p>
          </p:txBody>
        </p:sp>
        <p:sp>
          <p:nvSpPr>
            <p:cNvPr id="43" name="文本框 50"/>
            <p:cNvSpPr txBox="1"/>
            <p:nvPr/>
          </p:nvSpPr>
          <p:spPr>
            <a:xfrm>
              <a:off x="3419453" y="2073007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324919" y="2455069"/>
            <a:ext cx="864096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年结存后回到期初状态，库存数量、应收应付现金银行等都转期初，在“期初建账”对应项目可查询；</a:t>
            </a: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点击“期初建账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--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开账”后，所有数据可以在库存和往来查询里看到。</a:t>
            </a: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</a:t>
            </a: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398291" y="1312069"/>
            <a:ext cx="6983412" cy="49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年结存后看不到库存数量、应收应付、现金银行？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37133" y="159941"/>
            <a:ext cx="33813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471241" y="1816125"/>
            <a:ext cx="7702550" cy="49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数据备份报错，提示：</a:t>
            </a:r>
            <a:r>
              <a:rPr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3202</a:t>
            </a:r>
            <a:r>
              <a:rPr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或</a:t>
            </a:r>
            <a:r>
              <a:rPr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no </a:t>
            </a:r>
            <a:r>
              <a:rPr lang="en-US" altLang="zh-CN" sz="2000" b="1" dirty="0" err="1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agrum</a:t>
            </a:r>
            <a:r>
              <a:rPr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000" b="1" dirty="0" err="1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formart</a:t>
            </a:r>
            <a:r>
              <a:rPr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％</a:t>
            </a:r>
            <a:r>
              <a:rPr lang="en-US" altLang="zh-CN" sz="20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zh-CN" sz="20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468935" y="3171850"/>
            <a:ext cx="7460381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管家婆安装目录所在磁盘空间已满</a:t>
            </a: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defRPr/>
            </a:pPr>
            <a:endParaRPr kumimoji="0" lang="zh-CN" altLang="en-US" sz="20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  删除多余备份文件（备份文件存放在安装目录下</a:t>
            </a:r>
            <a:r>
              <a:rPr kumimoji="0" lang="en-US" altLang="zh-CN" sz="2000" b="1" dirty="0">
                <a:latin typeface="微软雅黑" pitchFamily="34" charset="-122"/>
                <a:ea typeface="微软雅黑" pitchFamily="34" charset="-122"/>
              </a:rPr>
              <a:t>BACKUP</a:t>
            </a:r>
            <a:r>
              <a:rPr kumimoji="0" lang="zh-CN" altLang="en-US" sz="2000" b="1" dirty="0">
                <a:latin typeface="微软雅黑" pitchFamily="34" charset="-122"/>
                <a:ea typeface="微软雅黑" pitchFamily="34" charset="-122"/>
              </a:rPr>
              <a:t>文件夹）</a:t>
            </a:r>
            <a:endParaRPr kumimoji="0"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93687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65125" y="159941"/>
            <a:ext cx="33813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标题 3"/>
          <p:cNvSpPr txBox="1">
            <a:spLocks/>
          </p:cNvSpPr>
          <p:nvPr/>
        </p:nvSpPr>
        <p:spPr>
          <a:xfrm>
            <a:off x="2469331" y="2536205"/>
            <a:ext cx="8064500" cy="13620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第三部分：</a:t>
            </a:r>
            <a:r>
              <a:rPr lang="en-US" altLang="zh-CN" sz="4400" b="1" dirty="0">
                <a:latin typeface="微软雅黑" pitchFamily="34" charset="-122"/>
                <a:ea typeface="微软雅黑" pitchFamily="34" charset="-122"/>
                <a:cs typeface="+mj-cs"/>
              </a:rPr>
              <a:t>SQL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跨年帐年结存</a:t>
            </a:r>
            <a:endParaRPr lang="en-US" altLang="ko-KR" sz="4400" b="1" dirty="0"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4" name="文本占位符 4"/>
          <p:cNvSpPr txBox="1">
            <a:spLocks/>
          </p:cNvSpPr>
          <p:nvPr/>
        </p:nvSpPr>
        <p:spPr>
          <a:xfrm>
            <a:off x="380703" y="303957"/>
            <a:ext cx="7772400" cy="420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辉煌年结存之</a:t>
            </a: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gray">
          <a:xfrm>
            <a:off x="7154689" y="2027014"/>
            <a:ext cx="2659062" cy="2035175"/>
          </a:xfrm>
          <a:prstGeom prst="rect">
            <a:avLst/>
          </a:prstGeom>
          <a:gradFill rotWithShape="1">
            <a:gsLst>
              <a:gs pos="0">
                <a:srgbClr val="B24476"/>
              </a:gs>
              <a:gs pos="100000">
                <a:srgbClr val="B24476">
                  <a:gamma/>
                  <a:tint val="66667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B24476"/>
            </a:extrusionClr>
          </a:sp3d>
        </p:spPr>
        <p:txBody>
          <a:bodyPr wrap="none" anchor="ctr">
            <a:flatTx/>
          </a:bodyPr>
          <a:lstStyle/>
          <a:p>
            <a:pPr algn="r">
              <a:defRPr/>
            </a:pPr>
            <a:endParaRPr kumimoji="0" lang="zh-CN" altLang="en-US" sz="200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gray">
          <a:xfrm>
            <a:off x="4414664" y="2027014"/>
            <a:ext cx="2659062" cy="2035175"/>
          </a:xfrm>
          <a:prstGeom prst="rect">
            <a:avLst/>
          </a:prstGeom>
          <a:gradFill rotWithShape="1">
            <a:gsLst>
              <a:gs pos="0">
                <a:srgbClr val="B24476">
                  <a:gamma/>
                  <a:shade val="72549"/>
                  <a:invGamma/>
                </a:srgbClr>
              </a:gs>
              <a:gs pos="100000">
                <a:srgbClr val="B24476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B24476"/>
            </a:extrusionClr>
          </a:sp3d>
        </p:spPr>
        <p:txBody>
          <a:bodyPr wrap="none" anchor="ctr">
            <a:flatTx/>
          </a:bodyPr>
          <a:lstStyle/>
          <a:p>
            <a:pPr algn="r">
              <a:defRPr/>
            </a:pPr>
            <a:endParaRPr kumimoji="0" lang="zh-CN" altLang="en-US" sz="1800" b="1">
              <a:solidFill>
                <a:schemeClr val="bg1">
                  <a:lumMod val="95000"/>
                </a:schemeClr>
              </a:solidFill>
              <a:latin typeface="Arial" pitchFamily="34" charset="0"/>
              <a:ea typeface="+mn-ea"/>
            </a:endParaRPr>
          </a:p>
        </p:txBody>
      </p:sp>
      <p:sp>
        <p:nvSpPr>
          <p:cNvPr id="5" name="AutoShape 87"/>
          <p:cNvSpPr>
            <a:spLocks noChangeArrowheads="1"/>
          </p:cNvSpPr>
          <p:nvPr/>
        </p:nvSpPr>
        <p:spPr bwMode="gray">
          <a:xfrm>
            <a:off x="4522614" y="1342802"/>
            <a:ext cx="239077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r">
              <a:defRPr/>
            </a:pPr>
            <a:endParaRPr lang="zh-CN" altLang="en-US" b="1">
              <a:solidFill>
                <a:srgbClr val="1C1C1C"/>
              </a:solidFill>
              <a:latin typeface="Arial" pitchFamily="34" charset="0"/>
              <a:ea typeface="+mn-ea"/>
            </a:endParaRPr>
          </a:p>
        </p:txBody>
      </p:sp>
      <p:sp>
        <p:nvSpPr>
          <p:cNvPr id="6" name="AutoShape 88"/>
          <p:cNvSpPr>
            <a:spLocks noChangeArrowheads="1"/>
          </p:cNvSpPr>
          <p:nvPr/>
        </p:nvSpPr>
        <p:spPr bwMode="gray">
          <a:xfrm>
            <a:off x="7243589" y="1342802"/>
            <a:ext cx="2390775" cy="565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r">
              <a:defRPr/>
            </a:pPr>
            <a:endParaRPr lang="zh-CN" altLang="en-US" b="1">
              <a:solidFill>
                <a:srgbClr val="1C1C1C"/>
              </a:solidFill>
              <a:latin typeface="Arial" pitchFamily="34" charset="0"/>
              <a:ea typeface="+mn-ea"/>
            </a:endParaRPr>
          </a:p>
        </p:txBody>
      </p:sp>
      <p:sp>
        <p:nvSpPr>
          <p:cNvPr id="7" name="Rectangle 81"/>
          <p:cNvSpPr>
            <a:spLocks noChangeArrowheads="1"/>
          </p:cNvSpPr>
          <p:nvPr/>
        </p:nvSpPr>
        <p:spPr bwMode="gray">
          <a:xfrm>
            <a:off x="7154689" y="4022502"/>
            <a:ext cx="2659062" cy="1955800"/>
          </a:xfrm>
          <a:prstGeom prst="rect">
            <a:avLst/>
          </a:prstGeom>
          <a:gradFill rotWithShape="1">
            <a:gsLst>
              <a:gs pos="0">
                <a:srgbClr val="939932"/>
              </a:gs>
              <a:gs pos="100000">
                <a:srgbClr val="939932">
                  <a:gamma/>
                  <a:tint val="65490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39932"/>
            </a:extrusionClr>
          </a:sp3d>
        </p:spPr>
        <p:txBody>
          <a:bodyPr wrap="none" anchor="ctr">
            <a:flatTx/>
          </a:bodyPr>
          <a:lstStyle/>
          <a:p>
            <a:pPr algn="r">
              <a:defRPr/>
            </a:pPr>
            <a:endParaRPr kumimoji="0" lang="zh-CN" altLang="en-US" sz="200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gray">
          <a:xfrm>
            <a:off x="4414664" y="4022502"/>
            <a:ext cx="2659062" cy="1955800"/>
          </a:xfrm>
          <a:prstGeom prst="rect">
            <a:avLst/>
          </a:prstGeom>
          <a:gradFill rotWithShape="1">
            <a:gsLst>
              <a:gs pos="0">
                <a:srgbClr val="939932">
                  <a:gamma/>
                  <a:shade val="86275"/>
                  <a:invGamma/>
                </a:srgbClr>
              </a:gs>
              <a:gs pos="100000">
                <a:srgbClr val="93993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39932"/>
            </a:extrusionClr>
          </a:sp3d>
        </p:spPr>
        <p:txBody>
          <a:bodyPr wrap="none" anchor="ctr">
            <a:flatTx/>
          </a:bodyPr>
          <a:lstStyle/>
          <a:p>
            <a:pPr algn="r">
              <a:defRPr/>
            </a:pPr>
            <a:endParaRPr kumimoji="0" lang="zh-CN" altLang="en-US" sz="1800" b="1">
              <a:solidFill>
                <a:schemeClr val="bg1">
                  <a:lumMod val="95000"/>
                </a:schemeClr>
              </a:solidFill>
              <a:latin typeface="Arial" pitchFamily="34" charset="0"/>
              <a:ea typeface="+mn-ea"/>
            </a:endParaRPr>
          </a:p>
        </p:txBody>
      </p:sp>
      <p:sp>
        <p:nvSpPr>
          <p:cNvPr id="9" name="Text Box 49"/>
          <p:cNvSpPr txBox="1">
            <a:spLocks noChangeArrowheads="1"/>
          </p:cNvSpPr>
          <p:nvPr/>
        </p:nvSpPr>
        <p:spPr bwMode="gray">
          <a:xfrm>
            <a:off x="4470226" y="2085752"/>
            <a:ext cx="2571750" cy="1477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不需要年与年之间的连续查询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清空当年经营历程和明细业务</a:t>
            </a:r>
            <a:endParaRPr lang="en-US" altLang="zh-CN" sz="2000" b="1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gray">
          <a:xfrm>
            <a:off x="4398789" y="4052664"/>
            <a:ext cx="2643187" cy="1477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需要年与年之间数据的连续查询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保留经营历程和所有明细业务</a:t>
            </a:r>
          </a:p>
        </p:txBody>
      </p: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2516014" y="2039714"/>
            <a:ext cx="1827212" cy="1738313"/>
            <a:chOff x="4397" y="1430"/>
            <a:chExt cx="1005" cy="960"/>
          </a:xfrm>
        </p:grpSpPr>
        <p:sp>
          <p:nvSpPr>
            <p:cNvPr id="12" name="AutoShape 63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8D9498"/>
                </a:gs>
                <a:gs pos="50000">
                  <a:srgbClr val="D5E0E5"/>
                </a:gs>
                <a:gs pos="100000">
                  <a:srgbClr val="8D9498"/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zh-CN" altLang="en-US" b="1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AutoShape 64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zh-CN" altLang="en-US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2516014" y="4124102"/>
            <a:ext cx="1827212" cy="1868487"/>
            <a:chOff x="4397" y="1430"/>
            <a:chExt cx="1005" cy="960"/>
          </a:xfrm>
        </p:grpSpPr>
        <p:sp>
          <p:nvSpPr>
            <p:cNvPr id="15" name="AutoShape 67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8D9498"/>
                </a:gs>
                <a:gs pos="50000">
                  <a:srgbClr val="D5E0E5"/>
                </a:gs>
                <a:gs pos="100000">
                  <a:srgbClr val="8D9498"/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zh-CN" altLang="en-US" b="1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AutoShape 68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gradFill rotWithShape="1">
              <a:gsLst>
                <a:gs pos="0">
                  <a:srgbClr val="8D9498"/>
                </a:gs>
                <a:gs pos="50000">
                  <a:srgbClr val="D5E0E5"/>
                </a:gs>
                <a:gs pos="100000">
                  <a:srgbClr val="8D9498"/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zh-CN" altLang="en-US" b="1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7" name="Rectangle 61"/>
          <p:cNvSpPr>
            <a:spLocks noChangeArrowheads="1"/>
          </p:cNvSpPr>
          <p:nvPr/>
        </p:nvSpPr>
        <p:spPr bwMode="gray">
          <a:xfrm>
            <a:off x="2469976" y="2244502"/>
            <a:ext cx="18367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不使用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跨年帐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Rectangle 62"/>
          <p:cNvSpPr>
            <a:spLocks noChangeArrowheads="1"/>
          </p:cNvSpPr>
          <p:nvPr/>
        </p:nvSpPr>
        <p:spPr bwMode="gray">
          <a:xfrm>
            <a:off x="2469976" y="4274914"/>
            <a:ext cx="183673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使用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跨年帐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Rectangle 85"/>
          <p:cNvSpPr>
            <a:spLocks noChangeArrowheads="1"/>
          </p:cNvSpPr>
          <p:nvPr/>
        </p:nvSpPr>
        <p:spPr bwMode="white">
          <a:xfrm>
            <a:off x="7184851" y="2063527"/>
            <a:ext cx="257175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可修改期初和系统配置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重新开账才能继续处理业务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zh-CN" altLang="en-US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Rectangle 86"/>
          <p:cNvSpPr>
            <a:spLocks noChangeArrowheads="1"/>
          </p:cNvSpPr>
          <p:nvPr/>
        </p:nvSpPr>
        <p:spPr bwMode="white">
          <a:xfrm>
            <a:off x="7184851" y="4124102"/>
            <a:ext cx="2571750" cy="1477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不能修改期初和系统配置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1" indent="-457200">
              <a:spcBef>
                <a:spcPct val="50000"/>
              </a:spcBef>
              <a:buFont typeface="+mj-ea"/>
              <a:buAutoNum type="circleNumDbPlain"/>
              <a:defRPr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不需要重新开账</a:t>
            </a:r>
          </a:p>
          <a:p>
            <a:pPr>
              <a:defRPr/>
            </a:pPr>
            <a:endParaRPr lang="en-US" altLang="zh-CN" sz="2000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Rectangle 89"/>
          <p:cNvSpPr>
            <a:spLocks noChangeArrowheads="1"/>
          </p:cNvSpPr>
          <p:nvPr/>
        </p:nvSpPr>
        <p:spPr bwMode="gray">
          <a:xfrm>
            <a:off x="4601989" y="1349152"/>
            <a:ext cx="2246312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年结存说明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Rectangle 90"/>
          <p:cNvSpPr>
            <a:spLocks noChangeArrowheads="1"/>
          </p:cNvSpPr>
          <p:nvPr/>
        </p:nvSpPr>
        <p:spPr bwMode="gray">
          <a:xfrm>
            <a:off x="7505526" y="1349152"/>
            <a:ext cx="1901825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年结存后</a:t>
            </a:r>
            <a:endParaRPr lang="en-US" altLang="zh-CN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0" y="939974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14313" y="231949"/>
            <a:ext cx="664368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、是否使用跨年帐的差异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3571825" y="1985814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）数据备份并验证备份</a:t>
            </a:r>
            <a:endParaRPr lang="en-US" altLang="zh-CN" sz="20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3598813" y="2623989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）年结存</a:t>
            </a: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3571825" y="3282801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b="1">
                <a:latin typeface="微软雅黑" pitchFamily="34" charset="-122"/>
                <a:ea typeface="微软雅黑" pitchFamily="34" charset="-122"/>
              </a:rPr>
              <a:t>）开始下一年度的日常业务处理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20663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234976" y="159941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、操作步骤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260675" y="4695676"/>
            <a:ext cx="6769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注意：具体操作可参加不使用跨年帐的年结存</a:t>
            </a:r>
          </a:p>
        </p:txBody>
      </p:sp>
      <p:pic>
        <p:nvPicPr>
          <p:cNvPr id="9" name="Picture 5" descr="excl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1538" y="4695676"/>
            <a:ext cx="647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669431" y="1456085"/>
            <a:ext cx="83332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  <a:r>
              <a:rPr lang="en-US" altLang="zh-CN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年结存后怎么查询以前的账？</a:t>
            </a:r>
            <a:endParaRPr lang="zh-CN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93243" y="1813273"/>
            <a:ext cx="7217469" cy="83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200" b="1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20000"/>
              </a:spcBef>
              <a:buClr>
                <a:schemeClr val="accent6"/>
              </a:buClr>
              <a:buSzPct val="60000"/>
              <a:defRPr/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解答：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查询时把时间段选择为年前要查询的时间即可</a:t>
            </a:r>
            <a:endParaRPr kumimoji="0"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758331" y="3770660"/>
            <a:ext cx="83332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200" b="1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  <a:r>
              <a:rPr lang="en-US" altLang="zh-CN" sz="2200" b="1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200" b="1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200" b="1">
                <a:latin typeface="微软雅黑" pitchFamily="34" charset="-122"/>
                <a:ea typeface="微软雅黑" pitchFamily="34" charset="-122"/>
              </a:rPr>
              <a:t>年结存后是否能够修改期初数据？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12306" y="4451698"/>
            <a:ext cx="721746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defRPr/>
            </a:pP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解答：</a:t>
            </a:r>
            <a:r>
              <a:rPr lang="zh-CN" altLang="en-US" sz="2200" dirty="0">
                <a:latin typeface="微软雅黑" pitchFamily="34" charset="-122"/>
                <a:ea typeface="微软雅黑" pitchFamily="34" charset="-122"/>
              </a:rPr>
              <a:t>年结存后帐套已经是开账状态，不能修改期初</a:t>
            </a:r>
            <a:endParaRPr lang="en-US" altLang="zh-CN" sz="22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93687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65125" y="159941"/>
            <a:ext cx="306546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44799" y="2378423"/>
            <a:ext cx="10009112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en-US" altLang="zh-CN" sz="2200" b="1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kumimoji="0" lang="zh-CN" altLang="en-US" sz="2200" b="1" dirty="0">
                <a:latin typeface="微软雅黑" pitchFamily="34" charset="-122"/>
                <a:ea typeface="微软雅黑" pitchFamily="34" charset="-122"/>
              </a:rPr>
              <a:t>删除商品信息时检查：</a:t>
            </a:r>
            <a:r>
              <a:rPr kumimoji="0" lang="zh-CN" altLang="en-US" sz="2200" dirty="0">
                <a:latin typeface="微软雅黑" pitchFamily="34" charset="-122"/>
                <a:ea typeface="微软雅黑" pitchFamily="34" charset="-122"/>
              </a:rPr>
              <a:t>期初库存数量为</a:t>
            </a:r>
            <a:r>
              <a:rPr kumimoji="0" lang="en-US" altLang="zh-CN" sz="2200" dirty="0">
                <a:latin typeface="微软雅黑" pitchFamily="34" charset="-122"/>
                <a:ea typeface="微软雅黑" pitchFamily="34" charset="-122"/>
              </a:rPr>
              <a:t>0</a:t>
            </a:r>
            <a:r>
              <a:rPr kumimoji="0" lang="zh-CN" altLang="en-US" sz="2200" dirty="0">
                <a:latin typeface="微软雅黑" pitchFamily="34" charset="-122"/>
                <a:ea typeface="微软雅黑" pitchFamily="34" charset="-122"/>
              </a:rPr>
              <a:t>、期初库存金额为</a:t>
            </a:r>
            <a:r>
              <a:rPr kumimoji="0" lang="en-US" altLang="zh-CN" sz="2200" dirty="0">
                <a:latin typeface="微软雅黑" pitchFamily="34" charset="-122"/>
                <a:ea typeface="微软雅黑" pitchFamily="34" charset="-122"/>
              </a:rPr>
              <a:t>0</a:t>
            </a:r>
            <a:r>
              <a:rPr kumimoji="0" lang="zh-CN" altLang="en-US" sz="2200" dirty="0">
                <a:latin typeface="微软雅黑" pitchFamily="34" charset="-122"/>
                <a:ea typeface="微软雅黑" pitchFamily="34" charset="-122"/>
              </a:rPr>
              <a:t>、没有任何关联的草稿、订单、价格跟踪、期初委托受托、借进进出、生产模板、库存上下限报警中都没有该信息再删除。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sz="22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6"/>
              </a:buClr>
              <a:buSzPct val="60000"/>
              <a:buFont typeface="Wingdings" pitchFamily="2" charset="2"/>
              <a:buChar char="n"/>
              <a:defRPr/>
            </a:pPr>
            <a:r>
              <a:rPr kumimoji="0" lang="zh-CN" altLang="en-US" sz="2200" b="1" dirty="0">
                <a:latin typeface="微软雅黑" pitchFamily="34" charset="-122"/>
                <a:ea typeface="微软雅黑" pitchFamily="34" charset="-122"/>
              </a:rPr>
              <a:t>  删除往来单位时检查：</a:t>
            </a:r>
            <a:r>
              <a:rPr kumimoji="0" lang="zh-CN" altLang="en-US" sz="2200" dirty="0">
                <a:latin typeface="微软雅黑" pitchFamily="34" charset="-122"/>
                <a:ea typeface="微软雅黑" pitchFamily="34" charset="-122"/>
              </a:rPr>
              <a:t>期初应收应付为</a:t>
            </a:r>
            <a:r>
              <a:rPr kumimoji="0" lang="en-US" altLang="zh-CN" sz="2200" dirty="0">
                <a:latin typeface="微软雅黑" pitchFamily="34" charset="-122"/>
                <a:ea typeface="微软雅黑" pitchFamily="34" charset="-122"/>
              </a:rPr>
              <a:t>0</a:t>
            </a:r>
            <a:r>
              <a:rPr kumimoji="0" lang="zh-CN" altLang="en-US" sz="2200" dirty="0">
                <a:latin typeface="微软雅黑" pitchFamily="34" charset="-122"/>
                <a:ea typeface="微软雅黑" pitchFamily="34" charset="-122"/>
              </a:rPr>
              <a:t>、没有任何关联的草稿、订单、价格跟踪、期初委托受托、借进进出、会员管理、应收应付报警中都没有该信息再删除。</a:t>
            </a:r>
            <a:r>
              <a:rPr kumimoji="0" lang="zh-CN" altLang="en-US" sz="2200" b="1" dirty="0">
                <a:latin typeface="微软雅黑" pitchFamily="34" charset="-122"/>
                <a:ea typeface="微软雅黑" pitchFamily="34" charset="-122"/>
              </a:rPr>
              <a:t> </a:t>
            </a:r>
            <a:endParaRPr kumimoji="0" lang="en-US" altLang="zh-CN" sz="22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460824" y="1456085"/>
            <a:ext cx="89919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  <a:r>
              <a:rPr lang="en-US" altLang="zh-CN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200" b="1" dirty="0">
                <a:solidFill>
                  <a:srgbClr val="3333FF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2200" b="1" dirty="0">
                <a:latin typeface="微软雅黑" pitchFamily="34" charset="-122"/>
                <a:ea typeface="微软雅黑" pitchFamily="34" charset="-122"/>
              </a:rPr>
              <a:t>年结存后，不能删除基本信息</a:t>
            </a:r>
            <a:endParaRPr lang="zh-CN" altLang="zh-CN" sz="2200" b="1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37133" y="159941"/>
            <a:ext cx="306546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标题 3"/>
          <p:cNvSpPr txBox="1">
            <a:spLocks/>
          </p:cNvSpPr>
          <p:nvPr/>
        </p:nvSpPr>
        <p:spPr>
          <a:xfrm>
            <a:off x="2540943" y="2470274"/>
            <a:ext cx="8064500" cy="13620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第四部分：普及、</a:t>
            </a:r>
            <a:r>
              <a:rPr lang="en-US" altLang="zh-CN" sz="4400" b="1" dirty="0">
                <a:latin typeface="微软雅黑" pitchFamily="34" charset="-122"/>
                <a:ea typeface="微软雅黑" pitchFamily="34" charset="-122"/>
                <a:cs typeface="+mj-cs"/>
              </a:rPr>
              <a:t>7.2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年结存</a:t>
            </a:r>
            <a:endParaRPr lang="en-US" altLang="ko-KR" sz="4400" b="1" dirty="0"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4" name="文本占位符 4"/>
          <p:cNvSpPr txBox="1">
            <a:spLocks/>
          </p:cNvSpPr>
          <p:nvPr/>
        </p:nvSpPr>
        <p:spPr>
          <a:xfrm>
            <a:off x="308695" y="390103"/>
            <a:ext cx="7772400" cy="420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辉煌年结存之</a:t>
            </a: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2930301" y="1422623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1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）数据备份</a:t>
            </a: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(data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文件夹复制粘贴</a:t>
            </a: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)</a:t>
            </a:r>
            <a:endParaRPr lang="zh-CN" altLang="en-US" sz="2000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2957289" y="2062385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）复制整个安装文件夹</a:t>
            </a: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grasp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到其他路径</a:t>
            </a: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2957289" y="2637060"/>
            <a:ext cx="58483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宋体" pitchFamily="2" charset="-122"/>
              </a:rPr>
              <a:t>3</a:t>
            </a:r>
            <a:r>
              <a:rPr lang="zh-CN" altLang="en-US" sz="2000" b="1" dirty="0">
                <a:latin typeface="宋体" pitchFamily="2" charset="-122"/>
              </a:rPr>
              <a:t>）发送</a:t>
            </a:r>
            <a:r>
              <a:rPr lang="en-US" altLang="zh-CN" sz="2000" b="1" dirty="0">
                <a:latin typeface="宋体" pitchFamily="2" charset="-122"/>
              </a:rPr>
              <a:t>grasp.exe</a:t>
            </a:r>
            <a:r>
              <a:rPr lang="zh-CN" altLang="en-US" sz="2000" b="1" dirty="0">
                <a:latin typeface="宋体" pitchFamily="2" charset="-122"/>
              </a:rPr>
              <a:t>桌面快捷方式</a:t>
            </a:r>
            <a:endParaRPr lang="zh-CN" altLang="zh-CN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2957289" y="3502248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4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）桌面快捷重命名：管家婆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2018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帐套</a:t>
            </a:r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2930301" y="4149948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5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）进入管家婆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2018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帐套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2930301" y="4783360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6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）年结存</a:t>
            </a:r>
          </a:p>
        </p:txBody>
      </p:sp>
      <p:sp>
        <p:nvSpPr>
          <p:cNvPr id="9" name="Rectangle 30"/>
          <p:cNvSpPr>
            <a:spLocks noChangeArrowheads="1"/>
          </p:cNvSpPr>
          <p:nvPr/>
        </p:nvSpPr>
        <p:spPr bwMode="auto">
          <a:xfrm>
            <a:off x="2930301" y="5423123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7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）继续处理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2018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年业务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21679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35992" y="159941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、操作步骤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031057" y="1698153"/>
            <a:ext cx="82867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年结存后有多套账，在那套帐中继续进行业务处理？</a:t>
            </a:r>
            <a:endParaRPr lang="zh-CN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73994" y="2698278"/>
            <a:ext cx="70008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zh-CN" altLang="en-US" b="1" dirty="0">
              <a:latin typeface="华文细黑" pitchFamily="2" charset="-122"/>
              <a:ea typeface="华文细黑" pitchFamily="2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SzPct val="100000"/>
              <a:buFont typeface="+mj-ea"/>
              <a:buAutoNum type="circleNumDbPlain"/>
              <a:defRPr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年结存后电脑上存在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套账，桌面上有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个管家婆图标：原图标和管家婆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2018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帐套；</a:t>
            </a:r>
            <a:endParaRPr lang="en-US" altLang="zh-CN" sz="2000" b="1" dirty="0">
              <a:latin typeface="华文细黑" pitchFamily="2" charset="-122"/>
              <a:ea typeface="华文细黑" pitchFamily="2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SzPct val="100000"/>
              <a:buFont typeface="+mj-ea"/>
              <a:buAutoNum type="circleNumDbPlain"/>
              <a:defRPr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在管家婆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2018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年帐套中继续处理业务；</a:t>
            </a:r>
            <a:endParaRPr lang="en-US" altLang="zh-CN" sz="2000" b="1" dirty="0">
              <a:latin typeface="华文细黑" pitchFamily="2" charset="-122"/>
              <a:ea typeface="华文细黑" pitchFamily="2" charset="-12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SzPct val="100000"/>
              <a:buFont typeface="+mj-ea"/>
              <a:buAutoNum type="circleNumDbPlain"/>
              <a:defRPr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点击原来的管家婆图标进入软件查询</a:t>
            </a:r>
            <a:r>
              <a:rPr lang="en-US" altLang="zh-CN" sz="2000" b="1" dirty="0">
                <a:latin typeface="华文细黑" pitchFamily="2" charset="-122"/>
                <a:ea typeface="华文细黑" pitchFamily="2" charset="-122"/>
              </a:rPr>
              <a:t>2017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年的明细帐。</a:t>
            </a:r>
            <a:endParaRPr kumimoji="0"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kumimoji="0" lang="en-US" altLang="zh-CN" sz="2000" b="1" dirty="0">
              <a:latin typeface="华文细黑" pitchFamily="2" charset="-122"/>
              <a:ea typeface="华文细黑" pitchFamily="2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65695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37133" y="159941"/>
            <a:ext cx="3065462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、常见问题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标题 3"/>
          <p:cNvSpPr txBox="1">
            <a:spLocks/>
          </p:cNvSpPr>
          <p:nvPr/>
        </p:nvSpPr>
        <p:spPr>
          <a:xfrm>
            <a:off x="2396927" y="2752229"/>
            <a:ext cx="8064500" cy="13620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第一部分：辉煌年结存概述</a:t>
            </a:r>
          </a:p>
        </p:txBody>
      </p:sp>
      <p:sp>
        <p:nvSpPr>
          <p:cNvPr id="10" name="文本占位符 4"/>
          <p:cNvSpPr txBox="1">
            <a:spLocks/>
          </p:cNvSpPr>
          <p:nvPr/>
        </p:nvSpPr>
        <p:spPr>
          <a:xfrm>
            <a:off x="642938" y="390103"/>
            <a:ext cx="7772400" cy="420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辉煌年结存之</a:t>
            </a: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530196" y="-8363"/>
            <a:ext cx="2797555" cy="1312125"/>
          </a:xfrm>
          <a:custGeom>
            <a:avLst/>
            <a:gdLst>
              <a:gd name="connsiteX0" fmla="*/ 0 w 4962928"/>
              <a:gd name="connsiteY0" fmla="*/ 0 h 2481464"/>
              <a:gd name="connsiteX1" fmla="*/ 4962928 w 4962928"/>
              <a:gd name="connsiteY1" fmla="*/ 0 h 2481464"/>
              <a:gd name="connsiteX2" fmla="*/ 2481464 w 4962928"/>
              <a:gd name="connsiteY2" fmla="*/ 2481464 h 248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62928" h="2481464">
                <a:moveTo>
                  <a:pt x="0" y="0"/>
                </a:moveTo>
                <a:lnTo>
                  <a:pt x="4962928" y="0"/>
                </a:lnTo>
                <a:lnTo>
                  <a:pt x="2481464" y="248146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8"/>
          <p:cNvGrpSpPr/>
          <p:nvPr/>
        </p:nvGrpSpPr>
        <p:grpSpPr>
          <a:xfrm>
            <a:off x="3549055" y="1816125"/>
            <a:ext cx="5901718" cy="722794"/>
            <a:chOff x="3039590" y="2035406"/>
            <a:chExt cx="5901718" cy="722794"/>
          </a:xfrm>
        </p:grpSpPr>
        <p:sp>
          <p:nvSpPr>
            <p:cNvPr id="10" name="矩形 9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任意多边形 14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文本框 23"/>
            <p:cNvSpPr txBox="1"/>
            <p:nvPr/>
          </p:nvSpPr>
          <p:spPr>
            <a:xfrm>
              <a:off x="4319400" y="2134562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年结存</a:t>
              </a:r>
            </a:p>
          </p:txBody>
        </p:sp>
        <p:sp>
          <p:nvSpPr>
            <p:cNvPr id="17" name="文本框 29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" name="组合 17"/>
          <p:cNvGrpSpPr/>
          <p:nvPr/>
        </p:nvGrpSpPr>
        <p:grpSpPr>
          <a:xfrm>
            <a:off x="3549055" y="2951505"/>
            <a:ext cx="5901718" cy="722794"/>
            <a:chOff x="3039590" y="2035406"/>
            <a:chExt cx="5901718" cy="722794"/>
          </a:xfrm>
        </p:grpSpPr>
        <p:sp>
          <p:nvSpPr>
            <p:cNvPr id="19" name="矩形 18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文本框 42"/>
            <p:cNvSpPr txBox="1"/>
            <p:nvPr/>
          </p:nvSpPr>
          <p:spPr>
            <a:xfrm>
              <a:off x="4319400" y="2134562"/>
              <a:ext cx="34932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SQL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版本不使用跨年账年结存</a:t>
              </a:r>
            </a:p>
          </p:txBody>
        </p:sp>
        <p:sp>
          <p:nvSpPr>
            <p:cNvPr id="24" name="文本框 43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" name="组合 25"/>
          <p:cNvGrpSpPr/>
          <p:nvPr/>
        </p:nvGrpSpPr>
        <p:grpSpPr>
          <a:xfrm>
            <a:off x="3549055" y="4086885"/>
            <a:ext cx="5901718" cy="722794"/>
            <a:chOff x="3039590" y="2035406"/>
            <a:chExt cx="5901718" cy="722794"/>
          </a:xfrm>
        </p:grpSpPr>
        <p:sp>
          <p:nvSpPr>
            <p:cNvPr id="27" name="矩形 26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文本框 49"/>
            <p:cNvSpPr txBox="1"/>
            <p:nvPr/>
          </p:nvSpPr>
          <p:spPr>
            <a:xfrm>
              <a:off x="4319400" y="2134562"/>
              <a:ext cx="3236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SQL</a:t>
              </a:r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版本使用跨年账年结存</a:t>
              </a:r>
            </a:p>
          </p:txBody>
        </p:sp>
        <p:sp>
          <p:nvSpPr>
            <p:cNvPr id="35" name="文本框 50"/>
            <p:cNvSpPr txBox="1"/>
            <p:nvPr/>
          </p:nvSpPr>
          <p:spPr>
            <a:xfrm>
              <a:off x="3419453" y="2073007"/>
              <a:ext cx="4058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349255" y="15123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</a:p>
        </p:txBody>
      </p:sp>
      <p:grpSp>
        <p:nvGrpSpPr>
          <p:cNvPr id="5" name="组合 36"/>
          <p:cNvGrpSpPr/>
          <p:nvPr/>
        </p:nvGrpSpPr>
        <p:grpSpPr>
          <a:xfrm>
            <a:off x="3554464" y="5197244"/>
            <a:ext cx="5901718" cy="722794"/>
            <a:chOff x="3039590" y="2035406"/>
            <a:chExt cx="5901718" cy="722794"/>
          </a:xfrm>
        </p:grpSpPr>
        <p:sp>
          <p:nvSpPr>
            <p:cNvPr id="38" name="矩形 37"/>
            <p:cNvSpPr/>
            <p:nvPr/>
          </p:nvSpPr>
          <p:spPr>
            <a:xfrm>
              <a:off x="3056893" y="2036261"/>
              <a:ext cx="5884415" cy="5975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039590" y="2036261"/>
              <a:ext cx="941860" cy="59756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 rot="16200000">
              <a:off x="2884938" y="2190059"/>
              <a:ext cx="598421" cy="289116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任意多边形 40"/>
            <p:cNvSpPr/>
            <p:nvPr/>
          </p:nvSpPr>
          <p:spPr>
            <a:xfrm rot="5400000">
              <a:off x="3052772" y="2573741"/>
              <a:ext cx="248742" cy="120175"/>
            </a:xfrm>
            <a:custGeom>
              <a:avLst/>
              <a:gdLst>
                <a:gd name="connsiteX0" fmla="*/ 0 w 4962928"/>
                <a:gd name="connsiteY0" fmla="*/ 0 h 2481464"/>
                <a:gd name="connsiteX1" fmla="*/ 4962928 w 4962928"/>
                <a:gd name="connsiteY1" fmla="*/ 0 h 2481464"/>
                <a:gd name="connsiteX2" fmla="*/ 2481464 w 4962928"/>
                <a:gd name="connsiteY2" fmla="*/ 2481464 h 2481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2928" h="2481464">
                  <a:moveTo>
                    <a:pt x="0" y="0"/>
                  </a:moveTo>
                  <a:lnTo>
                    <a:pt x="4962928" y="0"/>
                  </a:lnTo>
                  <a:lnTo>
                    <a:pt x="2481464" y="2481464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文本框 49"/>
            <p:cNvSpPr txBox="1"/>
            <p:nvPr/>
          </p:nvSpPr>
          <p:spPr>
            <a:xfrm>
              <a:off x="4319400" y="2134562"/>
              <a:ext cx="19800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普及版、年结存</a:t>
              </a:r>
            </a:p>
          </p:txBody>
        </p:sp>
        <p:sp>
          <p:nvSpPr>
            <p:cNvPr id="43" name="文本框 50"/>
            <p:cNvSpPr txBox="1"/>
            <p:nvPr/>
          </p:nvSpPr>
          <p:spPr>
            <a:xfrm>
              <a:off x="3419453" y="2073007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A8C88C0-A62F-4297-9AF6-31ECE7BD9523}"/>
              </a:ext>
            </a:extLst>
          </p:cNvPr>
          <p:cNvSpPr/>
          <p:nvPr/>
        </p:nvSpPr>
        <p:spPr>
          <a:xfrm>
            <a:off x="0" y="0"/>
            <a:ext cx="12858750" cy="723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6796031" y="-8638998"/>
            <a:ext cx="0" cy="14302901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96433" tIns="48217" rIns="96433" bIns="48217"/>
          <a:lstStyle/>
          <a:p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4944164" y="1551443"/>
            <a:ext cx="3224425" cy="616749"/>
          </a:xfrm>
          <a:prstGeom prst="rect">
            <a:avLst/>
          </a:prstGeom>
        </p:spPr>
        <p:txBody>
          <a:bodyPr wrap="none" lIns="96433" tIns="48217" rIns="96433" bIns="48217">
            <a:spAutoFit/>
          </a:bodyPr>
          <a:lstStyle/>
          <a:p>
            <a:r>
              <a:rPr lang="zh-CN" altLang="en-US" sz="337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年结存操作步骤</a:t>
            </a:r>
          </a:p>
        </p:txBody>
      </p:sp>
      <p:sp>
        <p:nvSpPr>
          <p:cNvPr id="26" name="Shape 533"/>
          <p:cNvSpPr/>
          <p:nvPr/>
        </p:nvSpPr>
        <p:spPr>
          <a:xfrm>
            <a:off x="2811376" y="2262085"/>
            <a:ext cx="8409815" cy="437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7246" tIns="57246" rIns="57246" bIns="57246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1582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不同版本年结存步骤有所差异，详细步骤请关注双全科技微信服务号获取操作视频。</a:t>
            </a:r>
          </a:p>
        </p:txBody>
      </p:sp>
      <p:sp>
        <p:nvSpPr>
          <p:cNvPr id="30" name="圆角矩形 29"/>
          <p:cNvSpPr/>
          <p:nvPr/>
        </p:nvSpPr>
        <p:spPr>
          <a:xfrm>
            <a:off x="5164186" y="2874847"/>
            <a:ext cx="3041787" cy="3597224"/>
          </a:xfrm>
          <a:prstGeom prst="roundRect">
            <a:avLst>
              <a:gd name="adj" fmla="val 3950"/>
            </a:avLst>
          </a:prstGeom>
          <a:solidFill>
            <a:schemeClr val="bg1">
              <a:alpha val="5000"/>
            </a:schemeClr>
          </a:solidFill>
          <a:ln w="12700"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3" tIns="48217" rIns="96433" bIns="48217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" name="Picture 3" descr="G:\桌面\双全文件\微信LOGO2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655942" y="4223860"/>
            <a:ext cx="2105329" cy="210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直接连接符 31"/>
          <p:cNvCxnSpPr/>
          <p:nvPr/>
        </p:nvCxnSpPr>
        <p:spPr>
          <a:xfrm>
            <a:off x="5154699" y="3456320"/>
            <a:ext cx="3051274" cy="0"/>
          </a:xfrm>
          <a:prstGeom prst="line">
            <a:avLst/>
          </a:prstGeom>
          <a:ln w="12700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圆角矩形 32"/>
          <p:cNvSpPr/>
          <p:nvPr/>
        </p:nvSpPr>
        <p:spPr>
          <a:xfrm>
            <a:off x="5164744" y="2874850"/>
            <a:ext cx="3041388" cy="591516"/>
          </a:xfrm>
          <a:prstGeom prst="roundRect">
            <a:avLst>
              <a:gd name="adj" fmla="val 3950"/>
            </a:avLst>
          </a:prstGeom>
          <a:solidFill>
            <a:schemeClr val="accent1">
              <a:lumMod val="75000"/>
              <a:alpha val="3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3" tIns="48217" rIns="96433" bIns="48217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276292" y="2993818"/>
            <a:ext cx="2503074" cy="405794"/>
          </a:xfrm>
          <a:prstGeom prst="rect">
            <a:avLst/>
          </a:prstGeom>
        </p:spPr>
        <p:txBody>
          <a:bodyPr wrap="none" lIns="96433" tIns="48217" rIns="96433" bIns="48217">
            <a:spAutoFit/>
          </a:bodyPr>
          <a:lstStyle/>
          <a:p>
            <a:pPr algn="ctr"/>
            <a:r>
              <a:rPr lang="zh-CN" altLang="en-US" sz="2004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重庆双全企业微信号</a:t>
            </a:r>
          </a:p>
        </p:txBody>
      </p:sp>
      <p:sp>
        <p:nvSpPr>
          <p:cNvPr id="35" name="Shape 533"/>
          <p:cNvSpPr/>
          <p:nvPr/>
        </p:nvSpPr>
        <p:spPr>
          <a:xfrm>
            <a:off x="5334960" y="3480608"/>
            <a:ext cx="2583808" cy="45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7246" tIns="57246" rIns="57246" bIns="57246">
            <a:spAutoFit/>
          </a:bodyPr>
          <a:lstStyle/>
          <a:p>
            <a:pPr>
              <a:lnSpc>
                <a:spcPct val="150000"/>
              </a:lnSpc>
              <a:defRPr sz="1500">
                <a:solidFill>
                  <a:srgbClr val="FFFFFF"/>
                </a:solidFill>
              </a:defRPr>
            </a:pPr>
            <a:r>
              <a:rPr lang="zh-CN" altLang="en-US" sz="16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微信号：</a:t>
            </a:r>
            <a:r>
              <a:rPr lang="en-US" altLang="zh-CN" sz="16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CQGRASP</a:t>
            </a:r>
            <a:endParaRPr lang="zh-CN" altLang="en-US" sz="1687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1181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dvAuto="0"/>
      <p:bldP spid="35" grpId="0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2173CCD6-0216-4B68-806F-A1ACACC0FE39}"/>
              </a:ext>
            </a:extLst>
          </p:cNvPr>
          <p:cNvSpPr/>
          <p:nvPr/>
        </p:nvSpPr>
        <p:spPr>
          <a:xfrm>
            <a:off x="0" y="0"/>
            <a:ext cx="12858750" cy="723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4"/>
          <p:cNvSpPr/>
          <p:nvPr/>
        </p:nvSpPr>
        <p:spPr bwMode="auto">
          <a:xfrm>
            <a:off x="11605036" y="-5958565"/>
            <a:ext cx="0" cy="14302901"/>
          </a:xfrm>
          <a:custGeom>
            <a:avLst/>
            <a:gdLst>
              <a:gd name="T0" fmla="*/ 0 h 8543"/>
              <a:gd name="T1" fmla="*/ 8543 h 8543"/>
              <a:gd name="T2" fmla="*/ 0 h 854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8543">
                <a:moveTo>
                  <a:pt x="0" y="0"/>
                </a:moveTo>
                <a:lnTo>
                  <a:pt x="0" y="8543"/>
                </a:lnTo>
                <a:lnTo>
                  <a:pt x="0" y="0"/>
                </a:lnTo>
                <a:close/>
              </a:path>
            </a:pathLst>
          </a:custGeom>
          <a:solidFill>
            <a:srgbClr val="DCDF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6433" tIns="48217" rIns="96433" bIns="48217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795864" y="-8638167"/>
            <a:ext cx="0" cy="14302901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6433" tIns="48217" rIns="96433" bIns="48217" numCol="1" anchor="t" anchorCtr="0" compatLnSpc="1"/>
          <a:lstStyle/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7" name="Freeform 27"/>
          <p:cNvSpPr/>
          <p:nvPr/>
        </p:nvSpPr>
        <p:spPr bwMode="auto">
          <a:xfrm>
            <a:off x="-6334633" y="-2822741"/>
            <a:ext cx="0" cy="14302901"/>
          </a:xfrm>
          <a:custGeom>
            <a:avLst/>
            <a:gdLst>
              <a:gd name="T0" fmla="*/ 0 h 8543"/>
              <a:gd name="T1" fmla="*/ 8543 h 8543"/>
              <a:gd name="T2" fmla="*/ 0 h 854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8543">
                <a:moveTo>
                  <a:pt x="0" y="0"/>
                </a:moveTo>
                <a:lnTo>
                  <a:pt x="0" y="8543"/>
                </a:lnTo>
                <a:lnTo>
                  <a:pt x="0" y="0"/>
                </a:lnTo>
                <a:close/>
              </a:path>
            </a:pathLst>
          </a:custGeom>
          <a:solidFill>
            <a:srgbClr val="DCDF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6433" tIns="48217" rIns="96433" bIns="48217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8" name="Line 28"/>
          <p:cNvSpPr>
            <a:spLocks noChangeShapeType="1"/>
          </p:cNvSpPr>
          <p:nvPr/>
        </p:nvSpPr>
        <p:spPr bwMode="auto">
          <a:xfrm>
            <a:off x="-6334633" y="-2822741"/>
            <a:ext cx="0" cy="14302901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6433" tIns="48217" rIns="96433" bIns="48217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2" name="文本框 12"/>
          <p:cNvSpPr txBox="1"/>
          <p:nvPr/>
        </p:nvSpPr>
        <p:spPr bwMode="auto">
          <a:xfrm>
            <a:off x="356" y="1819082"/>
            <a:ext cx="12968543" cy="1525459"/>
          </a:xfrm>
          <a:prstGeom prst="rect">
            <a:avLst/>
          </a:prstGeom>
          <a:noFill/>
        </p:spPr>
        <p:txBody>
          <a:bodyPr wrap="square" lIns="96433" tIns="48217" rIns="96433" bIns="48217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CN" altLang="en-US" sz="928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谢谢观看</a:t>
            </a:r>
            <a:endParaRPr lang="en-US" altLang="zh-CN" sz="928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" name="Text Box 73"/>
          <p:cNvSpPr txBox="1">
            <a:spLocks noChangeArrowheads="1"/>
          </p:cNvSpPr>
          <p:nvPr/>
        </p:nvSpPr>
        <p:spPr bwMode="auto">
          <a:xfrm>
            <a:off x="2402660" y="3585370"/>
            <a:ext cx="1074192" cy="356999"/>
          </a:xfrm>
          <a:prstGeom prst="rect">
            <a:avLst/>
          </a:prstGeom>
          <a:solidFill>
            <a:srgbClr val="F2611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lIns="96433" tIns="48217" rIns="96433" bIns="48217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87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营销中心</a:t>
            </a:r>
          </a:p>
        </p:txBody>
      </p:sp>
      <p:sp>
        <p:nvSpPr>
          <p:cNvPr id="82" name="矩形 81"/>
          <p:cNvSpPr/>
          <p:nvPr/>
        </p:nvSpPr>
        <p:spPr>
          <a:xfrm flipH="1">
            <a:off x="3473402" y="3587979"/>
            <a:ext cx="1843260" cy="370904"/>
          </a:xfrm>
          <a:prstGeom prst="rect">
            <a:avLst/>
          </a:prstGeom>
          <a:solidFill>
            <a:srgbClr val="FF0000">
              <a:alpha val="89804"/>
            </a:srgbClr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6433" tIns="48217" rIns="96433" bIns="48217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3" name="Text Box 73"/>
          <p:cNvSpPr txBox="1">
            <a:spLocks noChangeArrowheads="1"/>
          </p:cNvSpPr>
          <p:nvPr/>
        </p:nvSpPr>
        <p:spPr bwMode="auto">
          <a:xfrm>
            <a:off x="3510029" y="3611134"/>
            <a:ext cx="1806635" cy="356999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433" tIns="48217" rIns="96433" bIns="48217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6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023-68629655</a:t>
            </a:r>
            <a:endParaRPr lang="zh-CN" altLang="en-US" sz="16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矩形 83"/>
          <p:cNvSpPr/>
          <p:nvPr/>
        </p:nvSpPr>
        <p:spPr>
          <a:xfrm flipH="1">
            <a:off x="5783236" y="3587979"/>
            <a:ext cx="1413306" cy="370904"/>
          </a:xfrm>
          <a:prstGeom prst="rect">
            <a:avLst/>
          </a:prstGeom>
          <a:solidFill>
            <a:srgbClr val="F26112">
              <a:alpha val="89804"/>
            </a:srgbClr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6433" tIns="48217" rIns="96433" bIns="48217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Text Box 73"/>
          <p:cNvSpPr txBox="1">
            <a:spLocks noChangeArrowheads="1"/>
          </p:cNvSpPr>
          <p:nvPr/>
        </p:nvSpPr>
        <p:spPr bwMode="auto">
          <a:xfrm>
            <a:off x="5932927" y="3585370"/>
            <a:ext cx="1074192" cy="356999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433" tIns="48217" rIns="96433" bIns="48217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87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服务中心</a:t>
            </a:r>
          </a:p>
        </p:txBody>
      </p:sp>
      <p:sp>
        <p:nvSpPr>
          <p:cNvPr id="86" name="矩形 85"/>
          <p:cNvSpPr/>
          <p:nvPr/>
        </p:nvSpPr>
        <p:spPr>
          <a:xfrm flipH="1">
            <a:off x="7196541" y="3587979"/>
            <a:ext cx="3249283" cy="370904"/>
          </a:xfrm>
          <a:prstGeom prst="rect">
            <a:avLst/>
          </a:prstGeom>
          <a:solidFill>
            <a:srgbClr val="FF0000">
              <a:alpha val="89804"/>
            </a:srgbClr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6433" tIns="48217" rIns="96433" bIns="48217"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Text Box 73"/>
          <p:cNvSpPr txBox="1">
            <a:spLocks noChangeArrowheads="1"/>
          </p:cNvSpPr>
          <p:nvPr/>
        </p:nvSpPr>
        <p:spPr bwMode="auto">
          <a:xfrm>
            <a:off x="7233165" y="3616323"/>
            <a:ext cx="3749768" cy="371181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433" tIns="48217" rIns="96433" bIns="48217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Microsoft YaHei UI" pitchFamily="34" charset="-122"/>
                <a:ea typeface="Microsoft YaHei UI" pitchFamily="34" charset="-122"/>
                <a:sym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6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023-68699151    68699153</a:t>
            </a:r>
            <a:endParaRPr lang="zh-CN" altLang="en-US" sz="1687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121103" y="4653914"/>
            <a:ext cx="2814777" cy="371181"/>
          </a:xfrm>
          <a:prstGeom prst="rect">
            <a:avLst/>
          </a:prstGeom>
          <a:noFill/>
        </p:spPr>
        <p:txBody>
          <a:bodyPr wrap="square" lIns="96433" tIns="48217" rIns="96433" bIns="48217" rtlCol="0">
            <a:spAutoFit/>
          </a:bodyPr>
          <a:lstStyle/>
          <a:p>
            <a:r>
              <a:rPr lang="zh-CN" altLang="en-US" sz="1687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重庆双全科技有限公司</a:t>
            </a:r>
          </a:p>
        </p:txBody>
      </p:sp>
      <p:pic>
        <p:nvPicPr>
          <p:cNvPr id="92" name="Picture 3" descr="G:\桌面\双全文件\微信\200-2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959" y="4352884"/>
            <a:ext cx="1304291" cy="130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TextBox 92"/>
          <p:cNvSpPr txBox="1"/>
          <p:nvPr/>
        </p:nvSpPr>
        <p:spPr>
          <a:xfrm>
            <a:off x="6145520" y="5041953"/>
            <a:ext cx="2962530" cy="302814"/>
          </a:xfrm>
          <a:prstGeom prst="rect">
            <a:avLst/>
          </a:prstGeom>
          <a:noFill/>
        </p:spPr>
        <p:txBody>
          <a:bodyPr wrap="square" lIns="96433" tIns="48217" rIns="96433" bIns="48217" rtlCol="0">
            <a:spAutoFit/>
          </a:bodyPr>
          <a:lstStyle/>
          <a:p>
            <a:r>
              <a:rPr lang="zh-CN" altLang="en-US" sz="1266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重庆管家婆软件总代理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102C18EC-AE20-4F67-855B-529C6F4359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799" y="263908"/>
            <a:ext cx="2189899" cy="57078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5F40BC3-04DB-41A8-98F9-8A9DD8C781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19"/>
            <a:ext cx="19050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ldLvl="0" animBg="1"/>
      <p:bldP spid="81" grpId="1" bldLvl="0" animBg="1"/>
      <p:bldP spid="83" grpId="0" bldLvl="0"/>
      <p:bldP spid="83" grpId="1" bldLvl="0"/>
      <p:bldP spid="85" grpId="0" bldLvl="0"/>
      <p:bldP spid="85" grpId="1" bldLvl="0"/>
      <p:bldP spid="87" grpId="0" bldLvl="0"/>
      <p:bldP spid="87" grpId="1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Rectangle 29"/>
          <p:cNvSpPr>
            <a:spLocks noChangeArrowheads="1"/>
          </p:cNvSpPr>
          <p:nvPr/>
        </p:nvSpPr>
        <p:spPr bwMode="auto">
          <a:xfrm>
            <a:off x="1964879" y="2392189"/>
            <a:ext cx="900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     当一个年度结束时，需要对本年度的业务及财务数据进行结存，此行为称为年结存。</a:t>
            </a:r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2900288" y="4479752"/>
            <a:ext cx="6913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zh-CN" alt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年结存后的年末数据＝下一个年度的期初数据</a:t>
            </a:r>
          </a:p>
        </p:txBody>
      </p:sp>
      <p:sp>
        <p:nvSpPr>
          <p:cNvPr id="10" name="矩形 9"/>
          <p:cNvSpPr/>
          <p:nvPr/>
        </p:nvSpPr>
        <p:spPr>
          <a:xfrm>
            <a:off x="486371" y="171996"/>
            <a:ext cx="421481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、什么是年结存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gray">
          <a:xfrm>
            <a:off x="3140025" y="2789461"/>
            <a:ext cx="688975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F2F2F2"/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gray">
          <a:xfrm>
            <a:off x="3140025" y="1744886"/>
            <a:ext cx="688975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F2F2F2"/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gray">
          <a:xfrm rot="5400000">
            <a:off x="3082081" y="1763142"/>
            <a:ext cx="488950" cy="849312"/>
          </a:xfrm>
          <a:prstGeom prst="diamond">
            <a:avLst/>
          </a:prstGeom>
          <a:solidFill>
            <a:schemeClr val="hlink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gray">
          <a:xfrm rot="5400000">
            <a:off x="3082081" y="2807717"/>
            <a:ext cx="488950" cy="849312"/>
          </a:xfrm>
          <a:prstGeom prst="diamond">
            <a:avLst/>
          </a:prstGeom>
          <a:solidFill>
            <a:schemeClr val="folHlink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gray">
          <a:xfrm>
            <a:off x="3140025" y="4953223"/>
            <a:ext cx="688975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F2F2F2"/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gray">
          <a:xfrm>
            <a:off x="3140025" y="3867373"/>
            <a:ext cx="688975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F2F2F2"/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1" name="AutoShape 24"/>
          <p:cNvSpPr>
            <a:spLocks noChangeArrowheads="1"/>
          </p:cNvSpPr>
          <p:nvPr/>
        </p:nvSpPr>
        <p:spPr bwMode="gray">
          <a:xfrm rot="5400000">
            <a:off x="3082081" y="3885630"/>
            <a:ext cx="488950" cy="849312"/>
          </a:xfrm>
          <a:prstGeom prst="diamond">
            <a:avLst/>
          </a:prstGeom>
          <a:solidFill>
            <a:schemeClr val="accent1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AutoShape 25"/>
          <p:cNvSpPr>
            <a:spLocks noChangeArrowheads="1"/>
          </p:cNvSpPr>
          <p:nvPr/>
        </p:nvSpPr>
        <p:spPr bwMode="gray">
          <a:xfrm rot="5400000">
            <a:off x="3082081" y="4971480"/>
            <a:ext cx="488950" cy="849312"/>
          </a:xfrm>
          <a:prstGeom prst="diamond">
            <a:avLst/>
          </a:prstGeom>
          <a:solidFill>
            <a:schemeClr val="accent2"/>
          </a:solidFill>
          <a:ln w="19050">
            <a:solidFill>
              <a:srgbClr val="F8F8F8"/>
            </a:solidFill>
            <a:miter lim="800000"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b="1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gray">
          <a:xfrm>
            <a:off x="3444825" y="1957611"/>
            <a:ext cx="5830887" cy="496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确认本年度内的业务处理完毕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gray">
          <a:xfrm>
            <a:off x="3444825" y="2860898"/>
            <a:ext cx="6094412" cy="49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完成年终数据的核对，如：库存、往来帐</a:t>
            </a: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gray">
          <a:xfrm>
            <a:off x="3444825" y="4070573"/>
            <a:ext cx="5830887" cy="49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做年结存前全部操作人员退出软件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gray">
          <a:xfrm>
            <a:off x="3444825" y="5024661"/>
            <a:ext cx="6094412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数据备份（重要）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165695" y="969045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237133" y="261020"/>
            <a:ext cx="56435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、年结存前准备工作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Freeform 76"/>
          <p:cNvSpPr>
            <a:spLocks/>
          </p:cNvSpPr>
          <p:nvPr/>
        </p:nvSpPr>
        <p:spPr bwMode="gray">
          <a:xfrm rot="21175831">
            <a:off x="2494607" y="2633439"/>
            <a:ext cx="1812925" cy="2336800"/>
          </a:xfrm>
          <a:custGeom>
            <a:avLst/>
            <a:gdLst>
              <a:gd name="T0" fmla="*/ 2147483647 w 2220"/>
              <a:gd name="T1" fmla="*/ 0 h 2878"/>
              <a:gd name="T2" fmla="*/ 2147483647 w 2220"/>
              <a:gd name="T3" fmla="*/ 2147483647 h 2878"/>
              <a:gd name="T4" fmla="*/ 2147483647 w 2220"/>
              <a:gd name="T5" fmla="*/ 2147483647 h 2878"/>
              <a:gd name="T6" fmla="*/ 2147483647 w 2220"/>
              <a:gd name="T7" fmla="*/ 2147483647 h 2878"/>
              <a:gd name="T8" fmla="*/ 2147483647 w 2220"/>
              <a:gd name="T9" fmla="*/ 2147483647 h 2878"/>
              <a:gd name="T10" fmla="*/ 2147483647 w 2220"/>
              <a:gd name="T11" fmla="*/ 2147483647 h 2878"/>
              <a:gd name="T12" fmla="*/ 2147483647 w 2220"/>
              <a:gd name="T13" fmla="*/ 2147483647 h 2878"/>
              <a:gd name="T14" fmla="*/ 2147483647 w 2220"/>
              <a:gd name="T15" fmla="*/ 2147483647 h 2878"/>
              <a:gd name="T16" fmla="*/ 2147483647 w 2220"/>
              <a:gd name="T17" fmla="*/ 2147483647 h 2878"/>
              <a:gd name="T18" fmla="*/ 2147483647 w 2220"/>
              <a:gd name="T19" fmla="*/ 2147483647 h 2878"/>
              <a:gd name="T20" fmla="*/ 2147483647 w 2220"/>
              <a:gd name="T21" fmla="*/ 2147483647 h 2878"/>
              <a:gd name="T22" fmla="*/ 2147483647 w 2220"/>
              <a:gd name="T23" fmla="*/ 2147483647 h 2878"/>
              <a:gd name="T24" fmla="*/ 2147483647 w 2220"/>
              <a:gd name="T25" fmla="*/ 2147483647 h 2878"/>
              <a:gd name="T26" fmla="*/ 2147483647 w 2220"/>
              <a:gd name="T27" fmla="*/ 2147483647 h 2878"/>
              <a:gd name="T28" fmla="*/ 2147483647 w 2220"/>
              <a:gd name="T29" fmla="*/ 2147483647 h 2878"/>
              <a:gd name="T30" fmla="*/ 2147483647 w 2220"/>
              <a:gd name="T31" fmla="*/ 2147483647 h 2878"/>
              <a:gd name="T32" fmla="*/ 2147483647 w 2220"/>
              <a:gd name="T33" fmla="*/ 2147483647 h 2878"/>
              <a:gd name="T34" fmla="*/ 2147483647 w 2220"/>
              <a:gd name="T35" fmla="*/ 2147483647 h 2878"/>
              <a:gd name="T36" fmla="*/ 2147483647 w 2220"/>
              <a:gd name="T37" fmla="*/ 2147483647 h 2878"/>
              <a:gd name="T38" fmla="*/ 2147483647 w 2220"/>
              <a:gd name="T39" fmla="*/ 2147483647 h 2878"/>
              <a:gd name="T40" fmla="*/ 2147483647 w 2220"/>
              <a:gd name="T41" fmla="*/ 2147483647 h 2878"/>
              <a:gd name="T42" fmla="*/ 2147483647 w 2220"/>
              <a:gd name="T43" fmla="*/ 2147483647 h 2878"/>
              <a:gd name="T44" fmla="*/ 2147483647 w 2220"/>
              <a:gd name="T45" fmla="*/ 2147483647 h 2878"/>
              <a:gd name="T46" fmla="*/ 2147483647 w 2220"/>
              <a:gd name="T47" fmla="*/ 2147483647 h 2878"/>
              <a:gd name="T48" fmla="*/ 2147483647 w 2220"/>
              <a:gd name="T49" fmla="*/ 2147483647 h 2878"/>
              <a:gd name="T50" fmla="*/ 2147483647 w 2220"/>
              <a:gd name="T51" fmla="*/ 2147483647 h 2878"/>
              <a:gd name="T52" fmla="*/ 2147483647 w 2220"/>
              <a:gd name="T53" fmla="*/ 2147483647 h 2878"/>
              <a:gd name="T54" fmla="*/ 2147483647 w 2220"/>
              <a:gd name="T55" fmla="*/ 2147483647 h 2878"/>
              <a:gd name="T56" fmla="*/ 2147483647 w 2220"/>
              <a:gd name="T57" fmla="*/ 2147483647 h 2878"/>
              <a:gd name="T58" fmla="*/ 2147483647 w 2220"/>
              <a:gd name="T59" fmla="*/ 2147483647 h 2878"/>
              <a:gd name="T60" fmla="*/ 2147483647 w 2220"/>
              <a:gd name="T61" fmla="*/ 2147483647 h 2878"/>
              <a:gd name="T62" fmla="*/ 2147483647 w 2220"/>
              <a:gd name="T63" fmla="*/ 2147483647 h 2878"/>
              <a:gd name="T64" fmla="*/ 2147483647 w 2220"/>
              <a:gd name="T65" fmla="*/ 2147483647 h 2878"/>
              <a:gd name="T66" fmla="*/ 2147483647 w 2220"/>
              <a:gd name="T67" fmla="*/ 2147483647 h 2878"/>
              <a:gd name="T68" fmla="*/ 2147483647 w 2220"/>
              <a:gd name="T69" fmla="*/ 2147483647 h 2878"/>
              <a:gd name="T70" fmla="*/ 2147483647 w 2220"/>
              <a:gd name="T71" fmla="*/ 2147483647 h 2878"/>
              <a:gd name="T72" fmla="*/ 2147483647 w 2220"/>
              <a:gd name="T73" fmla="*/ 2147483647 h 2878"/>
              <a:gd name="T74" fmla="*/ 2147483647 w 2220"/>
              <a:gd name="T75" fmla="*/ 2147483647 h 2878"/>
              <a:gd name="T76" fmla="*/ 2147483647 w 2220"/>
              <a:gd name="T77" fmla="*/ 2147483647 h 2878"/>
              <a:gd name="T78" fmla="*/ 2147483647 w 2220"/>
              <a:gd name="T79" fmla="*/ 2147483647 h 2878"/>
              <a:gd name="T80" fmla="*/ 2147483647 w 2220"/>
              <a:gd name="T81" fmla="*/ 2147483647 h 2878"/>
              <a:gd name="T82" fmla="*/ 2147483647 w 2220"/>
              <a:gd name="T83" fmla="*/ 2147483647 h 2878"/>
              <a:gd name="T84" fmla="*/ 2147483647 w 2220"/>
              <a:gd name="T85" fmla="*/ 2147483647 h 2878"/>
              <a:gd name="T86" fmla="*/ 2147483647 w 2220"/>
              <a:gd name="T87" fmla="*/ 2147483647 h 2878"/>
              <a:gd name="T88" fmla="*/ 2147483647 w 2220"/>
              <a:gd name="T89" fmla="*/ 2147483647 h 2878"/>
              <a:gd name="T90" fmla="*/ 2147483647 w 2220"/>
              <a:gd name="T91" fmla="*/ 2147483647 h 2878"/>
              <a:gd name="T92" fmla="*/ 2147483647 w 2220"/>
              <a:gd name="T93" fmla="*/ 2147483647 h 2878"/>
              <a:gd name="T94" fmla="*/ 2147483647 w 2220"/>
              <a:gd name="T95" fmla="*/ 2147483647 h 2878"/>
              <a:gd name="T96" fmla="*/ 2147483647 w 2220"/>
              <a:gd name="T97" fmla="*/ 2147483647 h 2878"/>
              <a:gd name="T98" fmla="*/ 2147483647 w 2220"/>
              <a:gd name="T99" fmla="*/ 2147483647 h 2878"/>
              <a:gd name="T100" fmla="*/ 2147483647 w 2220"/>
              <a:gd name="T101" fmla="*/ 2147483647 h 2878"/>
              <a:gd name="T102" fmla="*/ 2147483647 w 2220"/>
              <a:gd name="T103" fmla="*/ 2147483647 h 2878"/>
              <a:gd name="T104" fmla="*/ 2147483647 w 2220"/>
              <a:gd name="T105" fmla="*/ 2147483647 h 2878"/>
              <a:gd name="T106" fmla="*/ 2147483647 w 2220"/>
              <a:gd name="T107" fmla="*/ 2147483647 h 2878"/>
              <a:gd name="T108" fmla="*/ 2147483647 w 2220"/>
              <a:gd name="T109" fmla="*/ 2147483647 h 2878"/>
              <a:gd name="T110" fmla="*/ 2147483647 w 2220"/>
              <a:gd name="T111" fmla="*/ 2147483647 h 2878"/>
              <a:gd name="T112" fmla="*/ 2147483647 w 2220"/>
              <a:gd name="T113" fmla="*/ 2147483647 h 2878"/>
              <a:gd name="T114" fmla="*/ 2147483647 w 2220"/>
              <a:gd name="T115" fmla="*/ 2147483647 h 2878"/>
              <a:gd name="T116" fmla="*/ 2147483647 w 2220"/>
              <a:gd name="T117" fmla="*/ 2147483647 h 2878"/>
              <a:gd name="T118" fmla="*/ 2147483647 w 2220"/>
              <a:gd name="T119" fmla="*/ 2147483647 h 2878"/>
              <a:gd name="T120" fmla="*/ 2147483647 w 2220"/>
              <a:gd name="T121" fmla="*/ 2147483647 h 287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220"/>
              <a:gd name="T184" fmla="*/ 0 h 2878"/>
              <a:gd name="T185" fmla="*/ 2220 w 2220"/>
              <a:gd name="T186" fmla="*/ 2878 h 287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220" h="2878">
                <a:moveTo>
                  <a:pt x="832" y="20"/>
                </a:moveTo>
                <a:lnTo>
                  <a:pt x="784" y="20"/>
                </a:lnTo>
                <a:lnTo>
                  <a:pt x="756" y="0"/>
                </a:lnTo>
                <a:lnTo>
                  <a:pt x="676" y="20"/>
                </a:lnTo>
                <a:lnTo>
                  <a:pt x="624" y="44"/>
                </a:lnTo>
                <a:lnTo>
                  <a:pt x="568" y="112"/>
                </a:lnTo>
                <a:lnTo>
                  <a:pt x="536" y="164"/>
                </a:lnTo>
                <a:lnTo>
                  <a:pt x="508" y="208"/>
                </a:lnTo>
                <a:lnTo>
                  <a:pt x="464" y="212"/>
                </a:lnTo>
                <a:lnTo>
                  <a:pt x="392" y="164"/>
                </a:lnTo>
                <a:lnTo>
                  <a:pt x="352" y="140"/>
                </a:lnTo>
                <a:lnTo>
                  <a:pt x="300" y="164"/>
                </a:lnTo>
                <a:lnTo>
                  <a:pt x="280" y="184"/>
                </a:lnTo>
                <a:lnTo>
                  <a:pt x="216" y="184"/>
                </a:lnTo>
                <a:lnTo>
                  <a:pt x="180" y="156"/>
                </a:lnTo>
                <a:lnTo>
                  <a:pt x="108" y="152"/>
                </a:lnTo>
                <a:lnTo>
                  <a:pt x="48" y="184"/>
                </a:lnTo>
                <a:lnTo>
                  <a:pt x="16" y="184"/>
                </a:lnTo>
                <a:lnTo>
                  <a:pt x="0" y="264"/>
                </a:lnTo>
                <a:lnTo>
                  <a:pt x="4" y="312"/>
                </a:lnTo>
                <a:lnTo>
                  <a:pt x="68" y="368"/>
                </a:lnTo>
                <a:lnTo>
                  <a:pt x="124" y="408"/>
                </a:lnTo>
                <a:lnTo>
                  <a:pt x="196" y="432"/>
                </a:lnTo>
                <a:lnTo>
                  <a:pt x="224" y="460"/>
                </a:lnTo>
                <a:lnTo>
                  <a:pt x="256" y="588"/>
                </a:lnTo>
                <a:lnTo>
                  <a:pt x="272" y="636"/>
                </a:lnTo>
                <a:lnTo>
                  <a:pt x="272" y="664"/>
                </a:lnTo>
                <a:lnTo>
                  <a:pt x="276" y="724"/>
                </a:lnTo>
                <a:lnTo>
                  <a:pt x="256" y="812"/>
                </a:lnTo>
                <a:lnTo>
                  <a:pt x="248" y="900"/>
                </a:lnTo>
                <a:lnTo>
                  <a:pt x="216" y="964"/>
                </a:lnTo>
                <a:lnTo>
                  <a:pt x="216" y="1012"/>
                </a:lnTo>
                <a:lnTo>
                  <a:pt x="180" y="1072"/>
                </a:lnTo>
                <a:lnTo>
                  <a:pt x="180" y="1100"/>
                </a:lnTo>
                <a:lnTo>
                  <a:pt x="132" y="1160"/>
                </a:lnTo>
                <a:lnTo>
                  <a:pt x="144" y="1240"/>
                </a:lnTo>
                <a:lnTo>
                  <a:pt x="156" y="1296"/>
                </a:lnTo>
                <a:lnTo>
                  <a:pt x="184" y="1372"/>
                </a:lnTo>
                <a:lnTo>
                  <a:pt x="236" y="1476"/>
                </a:lnTo>
                <a:lnTo>
                  <a:pt x="268" y="1500"/>
                </a:lnTo>
                <a:lnTo>
                  <a:pt x="292" y="1500"/>
                </a:lnTo>
                <a:lnTo>
                  <a:pt x="328" y="1556"/>
                </a:lnTo>
                <a:lnTo>
                  <a:pt x="404" y="1640"/>
                </a:lnTo>
                <a:lnTo>
                  <a:pt x="412" y="1716"/>
                </a:lnTo>
                <a:lnTo>
                  <a:pt x="436" y="1772"/>
                </a:lnTo>
                <a:lnTo>
                  <a:pt x="452" y="1796"/>
                </a:lnTo>
                <a:lnTo>
                  <a:pt x="460" y="1824"/>
                </a:lnTo>
                <a:lnTo>
                  <a:pt x="452" y="1964"/>
                </a:lnTo>
                <a:lnTo>
                  <a:pt x="452" y="2152"/>
                </a:lnTo>
                <a:lnTo>
                  <a:pt x="424" y="2196"/>
                </a:lnTo>
                <a:lnTo>
                  <a:pt x="384" y="2196"/>
                </a:lnTo>
                <a:lnTo>
                  <a:pt x="264" y="2276"/>
                </a:lnTo>
                <a:lnTo>
                  <a:pt x="116" y="2392"/>
                </a:lnTo>
                <a:lnTo>
                  <a:pt x="140" y="2420"/>
                </a:lnTo>
                <a:lnTo>
                  <a:pt x="76" y="2420"/>
                </a:lnTo>
                <a:lnTo>
                  <a:pt x="16" y="2472"/>
                </a:lnTo>
                <a:lnTo>
                  <a:pt x="64" y="2572"/>
                </a:lnTo>
                <a:lnTo>
                  <a:pt x="100" y="2708"/>
                </a:lnTo>
                <a:lnTo>
                  <a:pt x="136" y="2828"/>
                </a:lnTo>
                <a:cubicBezTo>
                  <a:pt x="151" y="2851"/>
                  <a:pt x="171" y="2878"/>
                  <a:pt x="188" y="2848"/>
                </a:cubicBezTo>
                <a:cubicBezTo>
                  <a:pt x="213" y="2839"/>
                  <a:pt x="221" y="2698"/>
                  <a:pt x="240" y="2648"/>
                </a:cubicBezTo>
                <a:cubicBezTo>
                  <a:pt x="259" y="2598"/>
                  <a:pt x="280" y="2563"/>
                  <a:pt x="300" y="2548"/>
                </a:cubicBezTo>
                <a:lnTo>
                  <a:pt x="360" y="2556"/>
                </a:lnTo>
                <a:lnTo>
                  <a:pt x="408" y="2484"/>
                </a:lnTo>
                <a:lnTo>
                  <a:pt x="524" y="2420"/>
                </a:lnTo>
                <a:lnTo>
                  <a:pt x="680" y="2340"/>
                </a:lnTo>
                <a:lnTo>
                  <a:pt x="736" y="2224"/>
                </a:lnTo>
                <a:lnTo>
                  <a:pt x="752" y="2144"/>
                </a:lnTo>
                <a:lnTo>
                  <a:pt x="744" y="2076"/>
                </a:lnTo>
                <a:lnTo>
                  <a:pt x="748" y="1972"/>
                </a:lnTo>
                <a:lnTo>
                  <a:pt x="756" y="1720"/>
                </a:lnTo>
                <a:lnTo>
                  <a:pt x="736" y="1644"/>
                </a:lnTo>
                <a:lnTo>
                  <a:pt x="728" y="1584"/>
                </a:lnTo>
                <a:lnTo>
                  <a:pt x="728" y="1500"/>
                </a:lnTo>
                <a:lnTo>
                  <a:pt x="756" y="1412"/>
                </a:lnTo>
                <a:lnTo>
                  <a:pt x="808" y="1412"/>
                </a:lnTo>
                <a:lnTo>
                  <a:pt x="844" y="1332"/>
                </a:lnTo>
                <a:lnTo>
                  <a:pt x="888" y="1304"/>
                </a:lnTo>
                <a:lnTo>
                  <a:pt x="940" y="1320"/>
                </a:lnTo>
                <a:lnTo>
                  <a:pt x="980" y="1308"/>
                </a:lnTo>
                <a:lnTo>
                  <a:pt x="1060" y="1292"/>
                </a:lnTo>
                <a:lnTo>
                  <a:pt x="1164" y="1312"/>
                </a:lnTo>
                <a:lnTo>
                  <a:pt x="1240" y="1304"/>
                </a:lnTo>
                <a:lnTo>
                  <a:pt x="1260" y="1328"/>
                </a:lnTo>
                <a:lnTo>
                  <a:pt x="1312" y="1332"/>
                </a:lnTo>
                <a:lnTo>
                  <a:pt x="1364" y="1360"/>
                </a:lnTo>
                <a:lnTo>
                  <a:pt x="1400" y="1380"/>
                </a:lnTo>
                <a:lnTo>
                  <a:pt x="1488" y="1384"/>
                </a:lnTo>
                <a:lnTo>
                  <a:pt x="1548" y="1460"/>
                </a:lnTo>
                <a:lnTo>
                  <a:pt x="1672" y="1484"/>
                </a:lnTo>
                <a:lnTo>
                  <a:pt x="1744" y="1500"/>
                </a:lnTo>
                <a:lnTo>
                  <a:pt x="1808" y="1488"/>
                </a:lnTo>
                <a:lnTo>
                  <a:pt x="1856" y="1432"/>
                </a:lnTo>
                <a:lnTo>
                  <a:pt x="1908" y="1304"/>
                </a:lnTo>
                <a:lnTo>
                  <a:pt x="1912" y="1228"/>
                </a:lnTo>
                <a:lnTo>
                  <a:pt x="1896" y="1148"/>
                </a:lnTo>
                <a:lnTo>
                  <a:pt x="1932" y="1028"/>
                </a:lnTo>
                <a:lnTo>
                  <a:pt x="1996" y="936"/>
                </a:lnTo>
                <a:lnTo>
                  <a:pt x="2032" y="832"/>
                </a:lnTo>
                <a:lnTo>
                  <a:pt x="2168" y="856"/>
                </a:lnTo>
                <a:lnTo>
                  <a:pt x="2196" y="860"/>
                </a:lnTo>
                <a:lnTo>
                  <a:pt x="2220" y="140"/>
                </a:lnTo>
                <a:lnTo>
                  <a:pt x="2144" y="132"/>
                </a:lnTo>
                <a:lnTo>
                  <a:pt x="1988" y="136"/>
                </a:lnTo>
                <a:lnTo>
                  <a:pt x="1788" y="108"/>
                </a:lnTo>
                <a:lnTo>
                  <a:pt x="1724" y="120"/>
                </a:lnTo>
                <a:lnTo>
                  <a:pt x="1712" y="188"/>
                </a:lnTo>
                <a:lnTo>
                  <a:pt x="1724" y="320"/>
                </a:lnTo>
                <a:lnTo>
                  <a:pt x="1652" y="340"/>
                </a:lnTo>
                <a:lnTo>
                  <a:pt x="1674" y="356"/>
                </a:lnTo>
                <a:lnTo>
                  <a:pt x="1723" y="351"/>
                </a:lnTo>
                <a:lnTo>
                  <a:pt x="1724" y="536"/>
                </a:lnTo>
                <a:lnTo>
                  <a:pt x="1660" y="536"/>
                </a:lnTo>
                <a:lnTo>
                  <a:pt x="1620" y="548"/>
                </a:lnTo>
                <a:lnTo>
                  <a:pt x="1712" y="584"/>
                </a:lnTo>
                <a:lnTo>
                  <a:pt x="1720" y="612"/>
                </a:lnTo>
                <a:lnTo>
                  <a:pt x="1700" y="780"/>
                </a:lnTo>
                <a:lnTo>
                  <a:pt x="1668" y="820"/>
                </a:lnTo>
                <a:lnTo>
                  <a:pt x="1664" y="868"/>
                </a:lnTo>
                <a:lnTo>
                  <a:pt x="1632" y="904"/>
                </a:lnTo>
                <a:lnTo>
                  <a:pt x="1564" y="900"/>
                </a:lnTo>
                <a:lnTo>
                  <a:pt x="1496" y="924"/>
                </a:lnTo>
                <a:lnTo>
                  <a:pt x="1424" y="952"/>
                </a:lnTo>
                <a:lnTo>
                  <a:pt x="1384" y="980"/>
                </a:lnTo>
                <a:lnTo>
                  <a:pt x="1368" y="1008"/>
                </a:lnTo>
                <a:lnTo>
                  <a:pt x="1216" y="992"/>
                </a:lnTo>
                <a:lnTo>
                  <a:pt x="1168" y="956"/>
                </a:lnTo>
                <a:lnTo>
                  <a:pt x="1088" y="956"/>
                </a:lnTo>
                <a:lnTo>
                  <a:pt x="992" y="956"/>
                </a:lnTo>
                <a:lnTo>
                  <a:pt x="924" y="940"/>
                </a:lnTo>
                <a:lnTo>
                  <a:pt x="892" y="924"/>
                </a:lnTo>
                <a:lnTo>
                  <a:pt x="876" y="884"/>
                </a:lnTo>
                <a:lnTo>
                  <a:pt x="888" y="832"/>
                </a:lnTo>
                <a:lnTo>
                  <a:pt x="912" y="784"/>
                </a:lnTo>
                <a:lnTo>
                  <a:pt x="928" y="728"/>
                </a:lnTo>
                <a:lnTo>
                  <a:pt x="976" y="712"/>
                </a:lnTo>
                <a:lnTo>
                  <a:pt x="1060" y="732"/>
                </a:lnTo>
                <a:lnTo>
                  <a:pt x="1204" y="740"/>
                </a:lnTo>
                <a:lnTo>
                  <a:pt x="1288" y="712"/>
                </a:lnTo>
                <a:lnTo>
                  <a:pt x="1388" y="660"/>
                </a:lnTo>
                <a:lnTo>
                  <a:pt x="1468" y="592"/>
                </a:lnTo>
                <a:lnTo>
                  <a:pt x="1520" y="536"/>
                </a:lnTo>
                <a:lnTo>
                  <a:pt x="1544" y="508"/>
                </a:lnTo>
                <a:lnTo>
                  <a:pt x="1592" y="520"/>
                </a:lnTo>
                <a:lnTo>
                  <a:pt x="1624" y="548"/>
                </a:lnTo>
                <a:lnTo>
                  <a:pt x="1647" y="536"/>
                </a:lnTo>
                <a:lnTo>
                  <a:pt x="1612" y="492"/>
                </a:lnTo>
                <a:lnTo>
                  <a:pt x="1632" y="456"/>
                </a:lnTo>
                <a:lnTo>
                  <a:pt x="1632" y="420"/>
                </a:lnTo>
                <a:lnTo>
                  <a:pt x="1648" y="376"/>
                </a:lnTo>
                <a:lnTo>
                  <a:pt x="1672" y="356"/>
                </a:lnTo>
                <a:lnTo>
                  <a:pt x="1656" y="341"/>
                </a:lnTo>
                <a:lnTo>
                  <a:pt x="1584" y="344"/>
                </a:lnTo>
                <a:lnTo>
                  <a:pt x="1536" y="356"/>
                </a:lnTo>
                <a:lnTo>
                  <a:pt x="1540" y="392"/>
                </a:lnTo>
                <a:lnTo>
                  <a:pt x="1496" y="424"/>
                </a:lnTo>
                <a:lnTo>
                  <a:pt x="1444" y="464"/>
                </a:lnTo>
                <a:lnTo>
                  <a:pt x="1444" y="492"/>
                </a:lnTo>
                <a:lnTo>
                  <a:pt x="1392" y="492"/>
                </a:lnTo>
                <a:lnTo>
                  <a:pt x="1384" y="520"/>
                </a:lnTo>
                <a:lnTo>
                  <a:pt x="1340" y="520"/>
                </a:lnTo>
                <a:lnTo>
                  <a:pt x="1300" y="540"/>
                </a:lnTo>
                <a:lnTo>
                  <a:pt x="1236" y="572"/>
                </a:lnTo>
                <a:lnTo>
                  <a:pt x="1208" y="584"/>
                </a:lnTo>
                <a:lnTo>
                  <a:pt x="1148" y="564"/>
                </a:lnTo>
                <a:lnTo>
                  <a:pt x="1080" y="556"/>
                </a:lnTo>
                <a:lnTo>
                  <a:pt x="1048" y="528"/>
                </a:lnTo>
                <a:lnTo>
                  <a:pt x="1028" y="500"/>
                </a:lnTo>
                <a:lnTo>
                  <a:pt x="1012" y="480"/>
                </a:lnTo>
                <a:lnTo>
                  <a:pt x="976" y="432"/>
                </a:lnTo>
                <a:lnTo>
                  <a:pt x="936" y="388"/>
                </a:lnTo>
                <a:lnTo>
                  <a:pt x="904" y="368"/>
                </a:lnTo>
                <a:lnTo>
                  <a:pt x="844" y="372"/>
                </a:lnTo>
                <a:lnTo>
                  <a:pt x="824" y="344"/>
                </a:lnTo>
                <a:lnTo>
                  <a:pt x="820" y="316"/>
                </a:lnTo>
                <a:lnTo>
                  <a:pt x="844" y="264"/>
                </a:lnTo>
                <a:lnTo>
                  <a:pt x="860" y="212"/>
                </a:lnTo>
                <a:lnTo>
                  <a:pt x="868" y="152"/>
                </a:lnTo>
                <a:lnTo>
                  <a:pt x="880" y="120"/>
                </a:lnTo>
                <a:lnTo>
                  <a:pt x="876" y="96"/>
                </a:lnTo>
                <a:lnTo>
                  <a:pt x="856" y="72"/>
                </a:lnTo>
                <a:lnTo>
                  <a:pt x="852" y="48"/>
                </a:lnTo>
                <a:lnTo>
                  <a:pt x="832" y="2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3812232" y="2139727"/>
            <a:ext cx="4784725" cy="30257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785245" y="5043264"/>
            <a:ext cx="203200" cy="190500"/>
            <a:chOff x="1355" y="3452"/>
            <a:chExt cx="183" cy="172"/>
          </a:xfrm>
        </p:grpSpPr>
        <p:pic>
          <p:nvPicPr>
            <p:cNvPr id="8" name="Picture 6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1364" y="3452"/>
              <a:ext cx="17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7"/>
            <p:cNvSpPr>
              <a:spLocks noChangeArrowheads="1"/>
            </p:cNvSpPr>
            <p:nvPr/>
          </p:nvSpPr>
          <p:spPr bwMode="gray">
            <a:xfrm>
              <a:off x="1364" y="3452"/>
              <a:ext cx="173" cy="172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50000">
                  <a:schemeClr val="tx2">
                    <a:alpha val="50000"/>
                  </a:schemeClr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 rot="-1297425" flipH="1" flipV="1">
              <a:off x="1377" y="3586"/>
              <a:ext cx="151" cy="37"/>
              <a:chOff x="2532" y="1051"/>
              <a:chExt cx="893" cy="246"/>
            </a:xfrm>
          </p:grpSpPr>
          <p:grpSp>
            <p:nvGrpSpPr>
              <p:cNvPr id="12" name="Group 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8" name="AutoShape 1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9" name="AutoShape 1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" name="AutoShape 1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1" name="AutoShape 1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3" name="Group 1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4" name="AutoShape 1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" name="AutoShape 1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" name="AutoShape 1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" name="AutoShape 1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11" name="Picture 19" descr="light_shadow1"/>
            <p:cNvPicPr>
              <a:picLocks noChangeAspect="1" noChangeArrowheads="1"/>
            </p:cNvPicPr>
            <p:nvPr/>
          </p:nvPicPr>
          <p:blipFill>
            <a:blip r:embed="rId4" cstate="print"/>
            <a:srcRect t="23740"/>
            <a:stretch>
              <a:fillRect/>
            </a:stretch>
          </p:blipFill>
          <p:spPr bwMode="gray">
            <a:xfrm rot="-2569845">
              <a:off x="1355" y="3467"/>
              <a:ext cx="1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5467995" y="3947889"/>
            <a:ext cx="203200" cy="190500"/>
            <a:chOff x="1355" y="3452"/>
            <a:chExt cx="183" cy="172"/>
          </a:xfrm>
        </p:grpSpPr>
        <p:pic>
          <p:nvPicPr>
            <p:cNvPr id="23" name="Picture 21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1364" y="3452"/>
              <a:ext cx="17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Oval 22"/>
            <p:cNvSpPr>
              <a:spLocks noChangeArrowheads="1"/>
            </p:cNvSpPr>
            <p:nvPr/>
          </p:nvSpPr>
          <p:spPr bwMode="gray">
            <a:xfrm>
              <a:off x="1364" y="3452"/>
              <a:ext cx="173" cy="172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50000">
                  <a:schemeClr val="tx2">
                    <a:alpha val="50000"/>
                  </a:schemeClr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25" name="Group 23"/>
            <p:cNvGrpSpPr>
              <a:grpSpLocks/>
            </p:cNvGrpSpPr>
            <p:nvPr/>
          </p:nvGrpSpPr>
          <p:grpSpPr bwMode="auto">
            <a:xfrm rot="-1297425" flipH="1" flipV="1">
              <a:off x="1377" y="3586"/>
              <a:ext cx="151" cy="37"/>
              <a:chOff x="2532" y="1051"/>
              <a:chExt cx="893" cy="246"/>
            </a:xfrm>
          </p:grpSpPr>
          <p:grpSp>
            <p:nvGrpSpPr>
              <p:cNvPr id="27" name="Group 2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6" name="AutoShape 2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" name="AutoShape 2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8" name="AutoShape 2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9" name="AutoShape 2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8" name="Group 2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9" name="AutoShape 3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AutoShape 3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" name="AutoShape 3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" name="AutoShape 3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26" name="Picture 34" descr="light_shadow1"/>
            <p:cNvPicPr>
              <a:picLocks noChangeAspect="1" noChangeArrowheads="1"/>
            </p:cNvPicPr>
            <p:nvPr/>
          </p:nvPicPr>
          <p:blipFill>
            <a:blip r:embed="rId4" cstate="print"/>
            <a:srcRect t="23740"/>
            <a:stretch>
              <a:fillRect/>
            </a:stretch>
          </p:blipFill>
          <p:spPr bwMode="gray">
            <a:xfrm rot="-2569845">
              <a:off x="1355" y="3467"/>
              <a:ext cx="1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" name="Group 35"/>
          <p:cNvGrpSpPr>
            <a:grpSpLocks/>
          </p:cNvGrpSpPr>
          <p:nvPr/>
        </p:nvGrpSpPr>
        <p:grpSpPr bwMode="auto">
          <a:xfrm>
            <a:off x="7076132" y="2949352"/>
            <a:ext cx="203200" cy="190500"/>
            <a:chOff x="1355" y="3452"/>
            <a:chExt cx="183" cy="172"/>
          </a:xfrm>
        </p:grpSpPr>
        <p:pic>
          <p:nvPicPr>
            <p:cNvPr id="41" name="Picture 36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1364" y="3452"/>
              <a:ext cx="17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Oval 37"/>
            <p:cNvSpPr>
              <a:spLocks noChangeArrowheads="1"/>
            </p:cNvSpPr>
            <p:nvPr/>
          </p:nvSpPr>
          <p:spPr bwMode="gray">
            <a:xfrm>
              <a:off x="1364" y="3452"/>
              <a:ext cx="173" cy="172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50000">
                  <a:schemeClr val="tx2">
                    <a:alpha val="50000"/>
                  </a:schemeClr>
                </a:gs>
                <a:gs pos="100000">
                  <a:schemeClr val="tx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43" name="Group 38"/>
            <p:cNvGrpSpPr>
              <a:grpSpLocks/>
            </p:cNvGrpSpPr>
            <p:nvPr/>
          </p:nvGrpSpPr>
          <p:grpSpPr bwMode="auto">
            <a:xfrm rot="-1297425" flipH="1" flipV="1">
              <a:off x="1377" y="3586"/>
              <a:ext cx="151" cy="37"/>
              <a:chOff x="2532" y="1051"/>
              <a:chExt cx="893" cy="246"/>
            </a:xfrm>
          </p:grpSpPr>
          <p:grpSp>
            <p:nvGrpSpPr>
              <p:cNvPr id="45" name="Group 3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1" name="AutoShape 4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2" name="AutoShape 4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3" name="AutoShape 4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4" name="AutoShape 4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6" name="Group 4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7" name="AutoShape 4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8" name="AutoShape 4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9" name="AutoShape 4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0" name="AutoShape 4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44" name="Picture 49" descr="light_shadow1"/>
            <p:cNvPicPr>
              <a:picLocks noChangeAspect="1" noChangeArrowheads="1"/>
            </p:cNvPicPr>
            <p:nvPr/>
          </p:nvPicPr>
          <p:blipFill>
            <a:blip r:embed="rId4" cstate="print"/>
            <a:srcRect t="23740"/>
            <a:stretch>
              <a:fillRect/>
            </a:stretch>
          </p:blipFill>
          <p:spPr bwMode="gray">
            <a:xfrm rot="-2569845">
              <a:off x="1355" y="3467"/>
              <a:ext cx="1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5" name="Group 50"/>
          <p:cNvGrpSpPr>
            <a:grpSpLocks/>
          </p:cNvGrpSpPr>
          <p:nvPr/>
        </p:nvGrpSpPr>
        <p:grpSpPr bwMode="auto">
          <a:xfrm>
            <a:off x="8431857" y="2065114"/>
            <a:ext cx="203200" cy="190500"/>
            <a:chOff x="1355" y="3452"/>
            <a:chExt cx="183" cy="172"/>
          </a:xfrm>
        </p:grpSpPr>
        <p:pic>
          <p:nvPicPr>
            <p:cNvPr id="56" name="Picture 51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1364" y="3452"/>
              <a:ext cx="17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Oval 52"/>
            <p:cNvSpPr>
              <a:spLocks noChangeArrowheads="1"/>
            </p:cNvSpPr>
            <p:nvPr/>
          </p:nvSpPr>
          <p:spPr bwMode="gray">
            <a:xfrm>
              <a:off x="1364" y="3452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01BCFF">
                    <a:gamma/>
                    <a:shade val="46275"/>
                    <a:invGamma/>
                  </a:srgbClr>
                </a:gs>
                <a:gs pos="50000">
                  <a:srgbClr val="01BCFF">
                    <a:alpha val="50000"/>
                  </a:srgbClr>
                </a:gs>
                <a:gs pos="100000">
                  <a:srgbClr val="01B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58" name="Group 53"/>
            <p:cNvGrpSpPr>
              <a:grpSpLocks/>
            </p:cNvGrpSpPr>
            <p:nvPr/>
          </p:nvGrpSpPr>
          <p:grpSpPr bwMode="auto">
            <a:xfrm rot="-1297425" flipH="1" flipV="1">
              <a:off x="1377" y="3586"/>
              <a:ext cx="151" cy="37"/>
              <a:chOff x="2532" y="1051"/>
              <a:chExt cx="893" cy="246"/>
            </a:xfrm>
          </p:grpSpPr>
          <p:grpSp>
            <p:nvGrpSpPr>
              <p:cNvPr id="60" name="Group 5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6" name="AutoShape 5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7" name="AutoShape 5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8" name="AutoShape 5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9" name="AutoShape 5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1" name="Group 5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2" name="AutoShape 6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3" name="AutoShape 6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4" name="AutoShape 6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AutoShape 6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pic>
          <p:nvPicPr>
            <p:cNvPr id="59" name="Picture 64" descr="light_shadow1"/>
            <p:cNvPicPr>
              <a:picLocks noChangeAspect="1" noChangeArrowheads="1"/>
            </p:cNvPicPr>
            <p:nvPr/>
          </p:nvPicPr>
          <p:blipFill>
            <a:blip r:embed="rId4" cstate="print"/>
            <a:srcRect t="23740"/>
            <a:stretch>
              <a:fillRect/>
            </a:stretch>
          </p:blipFill>
          <p:spPr bwMode="gray">
            <a:xfrm rot="-2569845">
              <a:off x="1355" y="3467"/>
              <a:ext cx="129" cy="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0" name="AutoShape 65"/>
          <p:cNvSpPr>
            <a:spLocks noChangeArrowheads="1"/>
          </p:cNvSpPr>
          <p:nvPr/>
        </p:nvSpPr>
        <p:spPr bwMode="gray">
          <a:xfrm>
            <a:off x="2219970" y="4411439"/>
            <a:ext cx="1692275" cy="631825"/>
          </a:xfrm>
          <a:prstGeom prst="roundRect">
            <a:avLst>
              <a:gd name="adj" fmla="val 22815"/>
            </a:avLst>
          </a:prstGeom>
          <a:solidFill>
            <a:schemeClr val="accent2"/>
          </a:solidFill>
          <a:ln w="12700" algn="ctr">
            <a:solidFill>
              <a:srgbClr val="080808"/>
            </a:solidFill>
            <a:round/>
            <a:headEnd/>
            <a:tailEnd/>
          </a:ln>
          <a:effectLst>
            <a:outerShdw dist="28398" dir="6993903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1" name="AutoShape 66"/>
          <p:cNvSpPr>
            <a:spLocks noChangeArrowheads="1"/>
          </p:cNvSpPr>
          <p:nvPr/>
        </p:nvSpPr>
        <p:spPr bwMode="gray">
          <a:xfrm>
            <a:off x="3934470" y="3316064"/>
            <a:ext cx="1692275" cy="631825"/>
          </a:xfrm>
          <a:prstGeom prst="roundRect">
            <a:avLst>
              <a:gd name="adj" fmla="val 22815"/>
            </a:avLst>
          </a:prstGeom>
          <a:solidFill>
            <a:schemeClr val="accent2"/>
          </a:solidFill>
          <a:ln w="12700" algn="ctr">
            <a:solidFill>
              <a:srgbClr val="080808"/>
            </a:solidFill>
            <a:round/>
            <a:headEnd/>
            <a:tailEnd/>
          </a:ln>
          <a:effectLst>
            <a:outerShdw dist="28398" dir="6993903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2" name="AutoShape 67"/>
          <p:cNvSpPr>
            <a:spLocks noChangeArrowheads="1"/>
          </p:cNvSpPr>
          <p:nvPr/>
        </p:nvSpPr>
        <p:spPr bwMode="gray">
          <a:xfrm>
            <a:off x="5477520" y="2317527"/>
            <a:ext cx="1692275" cy="631825"/>
          </a:xfrm>
          <a:prstGeom prst="roundRect">
            <a:avLst>
              <a:gd name="adj" fmla="val 22815"/>
            </a:avLst>
          </a:prstGeom>
          <a:solidFill>
            <a:schemeClr val="accent2"/>
          </a:solidFill>
          <a:ln w="12700" algn="ctr">
            <a:solidFill>
              <a:srgbClr val="080808"/>
            </a:solidFill>
            <a:round/>
            <a:headEnd/>
            <a:tailEnd/>
          </a:ln>
          <a:effectLst>
            <a:outerShdw dist="28398" dir="6993903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3" name="Text Box 68"/>
          <p:cNvSpPr txBox="1">
            <a:spLocks noChangeArrowheads="1"/>
          </p:cNvSpPr>
          <p:nvPr/>
        </p:nvSpPr>
        <p:spPr bwMode="white">
          <a:xfrm>
            <a:off x="2219970" y="4532089"/>
            <a:ext cx="17859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普及、</a:t>
            </a:r>
            <a:r>
              <a:rPr lang="en-US" altLang="zh-CN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7.2</a:t>
            </a:r>
          </a:p>
        </p:txBody>
      </p:sp>
      <p:sp>
        <p:nvSpPr>
          <p:cNvPr id="74" name="Text Box 69"/>
          <p:cNvSpPr txBox="1">
            <a:spLocks noChangeArrowheads="1"/>
          </p:cNvSpPr>
          <p:nvPr/>
        </p:nvSpPr>
        <p:spPr bwMode="white">
          <a:xfrm>
            <a:off x="3934470" y="3460527"/>
            <a:ext cx="17145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Sql</a:t>
            </a:r>
            <a:r>
              <a:rPr lang="zh-CN" altLang="en-US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不跨年帐</a:t>
            </a:r>
            <a:endParaRPr lang="en-US" altLang="zh-CN" sz="2000" b="1">
              <a:solidFill>
                <a:srgbClr val="FFFFFF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5" name="Text Box 70"/>
          <p:cNvSpPr txBox="1">
            <a:spLocks noChangeArrowheads="1"/>
          </p:cNvSpPr>
          <p:nvPr/>
        </p:nvSpPr>
        <p:spPr bwMode="white">
          <a:xfrm>
            <a:off x="5506095" y="2488977"/>
            <a:ext cx="16430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Sql</a:t>
            </a:r>
            <a:r>
              <a:rPr lang="zh-CN" altLang="en-US" sz="20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跨年帐</a:t>
            </a:r>
            <a:endParaRPr lang="en-US" altLang="zh-CN" sz="2000" b="1">
              <a:solidFill>
                <a:srgbClr val="FFFFFF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pic>
        <p:nvPicPr>
          <p:cNvPr id="76" name="Picture 71" descr="09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gray">
          <a:xfrm>
            <a:off x="8592195" y="903064"/>
            <a:ext cx="14351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Text Box 72"/>
          <p:cNvSpPr txBox="1">
            <a:spLocks noChangeArrowheads="1"/>
          </p:cNvSpPr>
          <p:nvPr/>
        </p:nvSpPr>
        <p:spPr bwMode="black">
          <a:xfrm>
            <a:off x="3891607" y="5152802"/>
            <a:ext cx="3686175" cy="839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zh-CN" altLang="en-US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管家婆普及版（</a:t>
            </a:r>
            <a:r>
              <a:rPr lang="en-US" altLang="zh-CN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DBF</a:t>
            </a:r>
            <a:r>
              <a:rPr lang="zh-CN" altLang="en-US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数据库、</a:t>
            </a:r>
            <a:r>
              <a:rPr lang="en-US" altLang="zh-CN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A</a:t>
            </a:r>
            <a:r>
              <a:rPr lang="zh-CN" altLang="en-US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版）</a:t>
            </a:r>
            <a:endParaRPr lang="en-US" altLang="zh-CN" sz="1800" b="1">
              <a:solidFill>
                <a:srgbClr val="000000"/>
              </a:solidFill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  </a:t>
            </a:r>
            <a:r>
              <a:rPr lang="zh-CN" altLang="en-US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辉煌</a:t>
            </a:r>
            <a:r>
              <a:rPr lang="en-US" altLang="zh-CN" sz="1800" b="1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7.2</a:t>
            </a:r>
          </a:p>
        </p:txBody>
      </p:sp>
      <p:sp>
        <p:nvSpPr>
          <p:cNvPr id="78" name="Text Box 73"/>
          <p:cNvSpPr txBox="1">
            <a:spLocks noChangeArrowheads="1"/>
          </p:cNvSpPr>
          <p:nvPr/>
        </p:nvSpPr>
        <p:spPr bwMode="black">
          <a:xfrm>
            <a:off x="5753745" y="3962177"/>
            <a:ext cx="4110037" cy="78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zh-CN" altLang="en-US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 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 辉煌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851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、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2005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、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2008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、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366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系列</a:t>
            </a:r>
            <a:endParaRPr kumimoji="0" lang="en-US" altLang="zh-CN" sz="1800" b="1" dirty="0"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  辉煌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Ⅱ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、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top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系列</a:t>
            </a:r>
            <a:endParaRPr lang="en-US" altLang="zh-CN" sz="1800" dirty="0">
              <a:solidFill>
                <a:srgbClr val="000000"/>
              </a:solidFill>
            </a:endParaRPr>
          </a:p>
        </p:txBody>
      </p:sp>
      <p:sp>
        <p:nvSpPr>
          <p:cNvPr id="79" name="Text Box 74"/>
          <p:cNvSpPr txBox="1">
            <a:spLocks noChangeArrowheads="1"/>
          </p:cNvSpPr>
          <p:nvPr/>
        </p:nvSpPr>
        <p:spPr bwMode="black">
          <a:xfrm>
            <a:off x="7223770" y="2889027"/>
            <a:ext cx="3094037" cy="817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zh-CN" altLang="en-US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辉煌</a:t>
            </a:r>
            <a:r>
              <a:rPr lang="en-US" altLang="zh-CN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366 7.0</a:t>
            </a:r>
            <a:r>
              <a:rPr lang="zh-CN" altLang="en-US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以上版本</a:t>
            </a:r>
            <a:endParaRPr lang="en-US" altLang="zh-CN" sz="1800" b="1" dirty="0">
              <a:solidFill>
                <a:srgbClr val="000000"/>
              </a:solidFill>
              <a:latin typeface="华文细黑" pitchFamily="2" charset="-122"/>
              <a:ea typeface="华文细黑" pitchFamily="2" charset="-122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zh-CN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  </a:t>
            </a:r>
            <a:r>
              <a:rPr lang="zh-CN" altLang="en-US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辉煌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Ⅱ</a:t>
            </a:r>
            <a:r>
              <a:rPr kumimoji="0" lang="zh-CN" altLang="en-US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、</a:t>
            </a:r>
            <a:r>
              <a:rPr kumimoji="0" lang="en-US" altLang="zh-CN" sz="1800" b="1" dirty="0">
                <a:latin typeface="华文细黑" pitchFamily="2" charset="-122"/>
                <a:ea typeface="华文细黑" pitchFamily="2" charset="-122"/>
                <a:cs typeface="Arial" pitchFamily="34" charset="0"/>
              </a:rPr>
              <a:t>top</a:t>
            </a:r>
            <a:r>
              <a:rPr lang="zh-CN" altLang="en-US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系列</a:t>
            </a:r>
            <a:r>
              <a:rPr lang="en-US" altLang="zh-CN" sz="1800" b="1" dirty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  <a:cs typeface="Arial" pitchFamily="34" charset="0"/>
              </a:rPr>
              <a:t>  </a:t>
            </a:r>
          </a:p>
        </p:txBody>
      </p:sp>
      <p:cxnSp>
        <p:nvCxnSpPr>
          <p:cNvPr id="80" name="直接连接符 79"/>
          <p:cNvCxnSpPr/>
          <p:nvPr/>
        </p:nvCxnSpPr>
        <p:spPr>
          <a:xfrm>
            <a:off x="164679" y="1103660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308695" y="171996"/>
            <a:ext cx="764381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、不同版本 不同年结存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标题 3"/>
          <p:cNvSpPr txBox="1">
            <a:spLocks/>
          </p:cNvSpPr>
          <p:nvPr/>
        </p:nvSpPr>
        <p:spPr>
          <a:xfrm>
            <a:off x="2468935" y="2614290"/>
            <a:ext cx="8064500" cy="13620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第二部分：</a:t>
            </a:r>
            <a:r>
              <a:rPr lang="en-US" altLang="zh-CN" sz="4400" b="1" dirty="0">
                <a:latin typeface="微软雅黑" pitchFamily="34" charset="-122"/>
                <a:ea typeface="微软雅黑" pitchFamily="34" charset="-122"/>
                <a:cs typeface="+mj-cs"/>
              </a:rPr>
              <a:t>SQL</a:t>
            </a:r>
            <a:r>
              <a:rPr lang="zh-CN" altLang="en-US" sz="4400" b="1" dirty="0">
                <a:latin typeface="微软雅黑" pitchFamily="34" charset="-122"/>
                <a:ea typeface="微软雅黑" pitchFamily="34" charset="-122"/>
                <a:cs typeface="+mj-cs"/>
              </a:rPr>
              <a:t>不跨年帐年结存</a:t>
            </a:r>
            <a:endParaRPr lang="en-US" altLang="ko-KR" sz="4400" b="1" dirty="0"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sp>
        <p:nvSpPr>
          <p:cNvPr id="6" name="文本占位符 4"/>
          <p:cNvSpPr txBox="1">
            <a:spLocks/>
          </p:cNvSpPr>
          <p:nvPr/>
        </p:nvSpPr>
        <p:spPr>
          <a:xfrm>
            <a:off x="381099" y="390103"/>
            <a:ext cx="7772400" cy="420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辉煌年结存之</a:t>
            </a: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13"/>
          <p:cNvSpPr>
            <a:spLocks noChangeArrowheads="1"/>
          </p:cNvSpPr>
          <p:nvPr/>
        </p:nvSpPr>
        <p:spPr bwMode="auto">
          <a:xfrm>
            <a:off x="1892871" y="1724000"/>
            <a:ext cx="878497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zh-CN" sz="2000" b="1" dirty="0">
                <a:latin typeface="宋体" pitchFamily="2" charset="-122"/>
              </a:rPr>
              <a:t> </a:t>
            </a: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年结存将清空经营历程和所有的明细账</a:t>
            </a: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endParaRPr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  年结存保留基本信息</a:t>
            </a: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endParaRPr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  年末结存数据作为下一年的期初数据</a:t>
            </a: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endParaRPr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  帐套处于开帐前状态，重新开帐才能处理下年业务</a:t>
            </a: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endParaRPr lang="zh-CN" altLang="en-US" sz="2000" b="1" dirty="0">
              <a:latin typeface="华文细黑" pitchFamily="2" charset="-122"/>
              <a:ea typeface="华文细黑" pitchFamily="2" charset="-122"/>
            </a:endParaRPr>
          </a:p>
          <a:p>
            <a:pPr lv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n"/>
            </a:pPr>
            <a:r>
              <a:rPr lang="zh-CN" altLang="en-US" sz="2000" b="1" dirty="0">
                <a:latin typeface="华文细黑" pitchFamily="2" charset="-122"/>
                <a:ea typeface="华文细黑" pitchFamily="2" charset="-122"/>
              </a:rPr>
              <a:t>  可重新对“用户配置”中开账后不能修改的项目进行配置， 如：成本核算方法。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92671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306984" y="159941"/>
            <a:ext cx="5000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、年结存相关事项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54" y="228285"/>
            <a:ext cx="225016" cy="586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434" tIns="48217" rIns="96434" bIns="48217" rtlCol="0" anchor="ctr"/>
          <a:lstStyle/>
          <a:p>
            <a:pPr algn="ctr" defTabSz="964278"/>
            <a:endParaRPr lang="zh-CN" altLang="en-US" sz="1969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2897460" y="1860550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1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）数据备份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2924447" y="2360613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2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）年结存</a:t>
            </a: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2924447" y="2789238"/>
            <a:ext cx="58483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>
                <a:latin typeface="宋体" pitchFamily="2" charset="-122"/>
              </a:rPr>
              <a:t>3</a:t>
            </a:r>
            <a:r>
              <a:rPr lang="zh-CN" altLang="en-US" sz="2000" b="1">
                <a:latin typeface="宋体" pitchFamily="2" charset="-122"/>
              </a:rPr>
              <a:t>）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调整基本信息、期初、系统设置</a:t>
            </a:r>
            <a:endParaRPr lang="zh-CN" altLang="zh-CN" sz="200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2924447" y="3503613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4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）检查数据是否正确</a:t>
            </a:r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2897460" y="4003675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5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）开帐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2897460" y="4503738"/>
            <a:ext cx="5848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b="1">
                <a:latin typeface="华文细黑" pitchFamily="2" charset="-122"/>
                <a:ea typeface="华文细黑" pitchFamily="2" charset="-122"/>
              </a:rPr>
              <a:t>6</a:t>
            </a:r>
            <a:r>
              <a:rPr lang="zh-CN" altLang="en-US" sz="2000" b="1">
                <a:latin typeface="华文细黑" pitchFamily="2" charset="-122"/>
                <a:ea typeface="华文细黑" pitchFamily="2" charset="-122"/>
              </a:rPr>
              <a:t>）开始下一年度的日常业务处理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183085" y="5572125"/>
            <a:ext cx="7486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zh-CN" altLang="en-US" sz="20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注意：</a:t>
            </a: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以辉煌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Ⅱ</a:t>
            </a:r>
            <a:r>
              <a:rPr kumimoji="0" lang="en-US" altLang="zh-CN" sz="2000" dirty="0">
                <a:latin typeface="微软雅黑" pitchFamily="34" charset="-122"/>
                <a:ea typeface="微软雅黑" pitchFamily="34" charset="-122"/>
              </a:rPr>
              <a:t>+12.7</a:t>
            </a:r>
            <a:r>
              <a:rPr kumimoji="0" lang="zh-CN" altLang="en-US" sz="2000" dirty="0">
                <a:latin typeface="微软雅黑" pitchFamily="34" charset="-122"/>
                <a:ea typeface="微软雅黑" pitchFamily="34" charset="-122"/>
              </a:rPr>
              <a:t>为模板，其他版本操作方法基本一致。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21679" y="867966"/>
            <a:ext cx="9144000" cy="158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35992" y="159941"/>
            <a:ext cx="3429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、操作步骤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5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0">
        <p14:prism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bt031.pptx"/>
</p:tagLst>
</file>

<file path=ppt/theme/theme1.xml><?xml version="1.0" encoding="utf-8"?>
<a:theme xmlns:a="http://schemas.openxmlformats.org/drawingml/2006/main" name="第一PPT，www.1ppt.com">
  <a:themeElements>
    <a:clrScheme name="自定义 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66"/>
      </a:accent1>
      <a:accent2>
        <a:srgbClr val="003366"/>
      </a:accent2>
      <a:accent3>
        <a:srgbClr val="003366"/>
      </a:accent3>
      <a:accent4>
        <a:srgbClr val="003366"/>
      </a:accent4>
      <a:accent5>
        <a:srgbClr val="003366"/>
      </a:accent5>
      <a:accent6>
        <a:srgbClr val="003366"/>
      </a:accent6>
      <a:hlink>
        <a:srgbClr val="003366"/>
      </a:hlink>
      <a:folHlink>
        <a:srgbClr val="00336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1437</Words>
  <Application>Microsoft Office PowerPoint</Application>
  <PresentationFormat>自定义</PresentationFormat>
  <Paragraphs>223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0" baseType="lpstr">
      <vt:lpstr>华文细黑</vt:lpstr>
      <vt:lpstr>宋体</vt:lpstr>
      <vt:lpstr>微软雅黑</vt:lpstr>
      <vt:lpstr>Agency FB</vt:lpstr>
      <vt:lpstr>Arial</vt:lpstr>
      <vt:lpstr>Calibri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简洁商务汇报</dc:title>
  <dc:creator/>
  <cp:keywords>第一PPT模板网：www.1ppt.com</cp:keywords>
  <cp:lastModifiedBy/>
  <cp:revision>1</cp:revision>
  <dcterms:created xsi:type="dcterms:W3CDTF">2016-09-26T19:01:29Z</dcterms:created>
  <dcterms:modified xsi:type="dcterms:W3CDTF">2019-12-16T06:25:01Z</dcterms:modified>
</cp:coreProperties>
</file>